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79" r:id="rId1"/>
    <p:sldMasterId id="2147483892" r:id="rId2"/>
  </p:sldMasterIdLst>
  <p:notesMasterIdLst>
    <p:notesMasterId r:id="rId42"/>
  </p:notesMasterIdLst>
  <p:handoutMasterIdLst>
    <p:handoutMasterId r:id="rId43"/>
  </p:handoutMasterIdLst>
  <p:sldIdLst>
    <p:sldId id="705" r:id="rId3"/>
    <p:sldId id="706" r:id="rId4"/>
    <p:sldId id="881" r:id="rId5"/>
    <p:sldId id="857" r:id="rId6"/>
    <p:sldId id="882" r:id="rId7"/>
    <p:sldId id="883" r:id="rId8"/>
    <p:sldId id="884" r:id="rId9"/>
    <p:sldId id="862" r:id="rId10"/>
    <p:sldId id="886" r:id="rId11"/>
    <p:sldId id="887" r:id="rId12"/>
    <p:sldId id="888" r:id="rId13"/>
    <p:sldId id="889" r:id="rId14"/>
    <p:sldId id="890" r:id="rId15"/>
    <p:sldId id="893" r:id="rId16"/>
    <p:sldId id="894" r:id="rId17"/>
    <p:sldId id="895" r:id="rId18"/>
    <p:sldId id="896" r:id="rId19"/>
    <p:sldId id="897" r:id="rId20"/>
    <p:sldId id="899" r:id="rId21"/>
    <p:sldId id="900" r:id="rId22"/>
    <p:sldId id="901" r:id="rId23"/>
    <p:sldId id="902" r:id="rId24"/>
    <p:sldId id="903" r:id="rId25"/>
    <p:sldId id="905" r:id="rId26"/>
    <p:sldId id="906" r:id="rId27"/>
    <p:sldId id="907" r:id="rId28"/>
    <p:sldId id="908" r:id="rId29"/>
    <p:sldId id="909" r:id="rId30"/>
    <p:sldId id="910" r:id="rId31"/>
    <p:sldId id="911" r:id="rId32"/>
    <p:sldId id="914" r:id="rId33"/>
    <p:sldId id="912" r:id="rId34"/>
    <p:sldId id="913" r:id="rId35"/>
    <p:sldId id="915" r:id="rId36"/>
    <p:sldId id="916" r:id="rId37"/>
    <p:sldId id="917" r:id="rId38"/>
    <p:sldId id="918" r:id="rId39"/>
    <p:sldId id="919" r:id="rId40"/>
    <p:sldId id="920" r:id="rId41"/>
  </p:sldIdLst>
  <p:sldSz cx="9144000" cy="6858000" type="screen4x3"/>
  <p:notesSz cx="6797675" cy="987425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  <a:srgbClr val="6666FF"/>
    <a:srgbClr val="FFFFFF"/>
    <a:srgbClr val="0000FF"/>
    <a:srgbClr val="663300"/>
    <a:srgbClr val="990000"/>
    <a:srgbClr val="FF6600"/>
    <a:srgbClr val="003300"/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30" autoAdjust="0"/>
    <p:restoredTop sz="57811" autoAdjust="0"/>
  </p:normalViewPr>
  <p:slideViewPr>
    <p:cSldViewPr snapToGrid="0" showGuides="1">
      <p:cViewPr varScale="1">
        <p:scale>
          <a:sx n="98" d="100"/>
          <a:sy n="98" d="100"/>
        </p:scale>
        <p:origin x="-96" y="-228"/>
      </p:cViewPr>
      <p:guideLst>
        <p:guide orient="horz" pos="541"/>
        <p:guide orient="horz" pos="2379"/>
        <p:guide pos="2880"/>
        <p:guide pos="5151"/>
        <p:guide pos="6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2172" y="-96"/>
      </p:cViewPr>
      <p:guideLst>
        <p:guide orient="horz" pos="311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26" tIns="45313" rIns="90626" bIns="45313" numCol="1" anchor="t" anchorCtr="0" compatLnSpc="1">
            <a:prstTxWarp prst="textNoShape">
              <a:avLst/>
            </a:prstTxWarp>
          </a:bodyPr>
          <a:lstStyle>
            <a:lvl1pPr defTabSz="906463" latinLnBrk="0">
              <a:defRPr kumimoji="0" sz="12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0"/>
            <a:ext cx="2946575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26" tIns="45313" rIns="90626" bIns="45313" numCol="1" anchor="t" anchorCtr="0" compatLnSpc="1">
            <a:prstTxWarp prst="textNoShape">
              <a:avLst/>
            </a:prstTxWarp>
          </a:bodyPr>
          <a:lstStyle>
            <a:lvl1pPr algn="r" defTabSz="906463" latinLnBrk="0">
              <a:defRPr kumimoji="0" sz="12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85"/>
            <a:ext cx="2946576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26" tIns="45313" rIns="90626" bIns="45313" numCol="1" anchor="b" anchorCtr="0" compatLnSpc="1">
            <a:prstTxWarp prst="textNoShape">
              <a:avLst/>
            </a:prstTxWarp>
          </a:bodyPr>
          <a:lstStyle>
            <a:lvl1pPr defTabSz="906463" latinLnBrk="0">
              <a:defRPr kumimoji="0" sz="12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26" tIns="45313" rIns="90626" bIns="45313" numCol="1" anchor="b" anchorCtr="0" compatLnSpc="1">
            <a:prstTxWarp prst="textNoShape">
              <a:avLst/>
            </a:prstTxWarp>
          </a:bodyPr>
          <a:lstStyle>
            <a:lvl1pPr algn="r" defTabSz="906463" latinLnBrk="0">
              <a:defRPr kumimoji="0" sz="12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fld id="{1ADF7442-01C2-4AB2-92A8-437D0D69A46D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576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26" tIns="45313" rIns="90626" bIns="45313" numCol="1" anchor="t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 bwMode="auto">
          <a:xfrm>
            <a:off x="3849482" y="0"/>
            <a:ext cx="2946575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26" tIns="45313" rIns="90626" bIns="45313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fld id="{F770E172-BC7A-4A0D-AC1F-2A4F439B5B24}" type="datetimeFigureOut">
              <a:rPr lang="ko-KR" altLang="en-US"/>
              <a:pPr>
                <a:defRPr/>
              </a:pPr>
              <a:t>2011-04-29</a:t>
            </a:fld>
            <a:endParaRPr lang="en-US" altLang="ko-KR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dirty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 bwMode="auto">
          <a:xfrm>
            <a:off x="679606" y="4690822"/>
            <a:ext cx="5438464" cy="44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26" tIns="45313" rIns="90626" bIns="453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 bwMode="auto">
          <a:xfrm>
            <a:off x="0" y="9378485"/>
            <a:ext cx="2946576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26" tIns="45313" rIns="90626" bIns="45313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26" tIns="45313" rIns="90626" bIns="45313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fld id="{3E0301A5-CAA5-4BD0-AEEE-04DA1D658817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5613" algn="l" defTabSz="912813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2813" algn="l" defTabSz="912813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0013" algn="l" defTabSz="912813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7213" algn="l" defTabSz="912813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슬라이드 노트 개체 틀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슬라이드 노트 개체 틀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슬라이드 노트 개체 틀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슬라이드 노트 개체 틀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슬라이드 노트 개체 틀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슬라이드 노트 개체 틀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슬라이드 노트 개체 틀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슬라이드 노트 개체 틀 3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9400" y="649288"/>
            <a:ext cx="6237288" cy="46783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4875"/>
            <a:fld id="{737314F4-6D38-4623-BB7F-DF02D561B47C}" type="slidenum">
              <a:rPr lang="ko-KR" altLang="en-US" smtClean="0"/>
              <a:pPr defTabSz="904875"/>
              <a:t>39</a:t>
            </a:fld>
            <a:endParaRPr lang="en-US" altLang="ko-KR" smtClean="0"/>
          </a:p>
        </p:txBody>
      </p:sp>
      <p:sp>
        <p:nvSpPr>
          <p:cNvPr id="51204" name="슬라이드 노트 개체 틀 4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44D3B-ACA4-4B76-A02B-D30E80A6986D}" type="datetimeFigureOut">
              <a:rPr lang="ko-KR" altLang="en-US" smtClean="0"/>
              <a:pPr/>
              <a:t>2011-04-29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0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254062" y="6361589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D87F-B3FB-4B33-A6A9-91D5B176A4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44D3B-ACA4-4B76-A02B-D30E80A6986D}" type="datetimeFigureOut">
              <a:rPr lang="ko-KR" altLang="en-US" smtClean="0"/>
              <a:pPr/>
              <a:t>2011-04-29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254062" y="6361589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D87F-B3FB-4B33-A6A9-91D5B176A4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44D3B-ACA4-4B76-A02B-D30E80A6986D}" type="datetimeFigureOut">
              <a:rPr lang="ko-KR" altLang="en-US" smtClean="0"/>
              <a:pPr/>
              <a:t>2011-04-29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254062" y="6361589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D87F-B3FB-4B33-A6A9-91D5B176A4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44D3B-ACA4-4B76-A02B-D30E80A6986D}" type="datetimeFigureOut">
              <a:rPr lang="ko-KR" altLang="en-US" smtClean="0"/>
              <a:pPr/>
              <a:t>2011-04-29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254062" y="6361589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D87F-B3FB-4B33-A6A9-91D5B176A4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44D3B-ACA4-4B76-A02B-D30E80A6986D}" type="datetimeFigureOut">
              <a:rPr lang="ko-KR" altLang="en-US" smtClean="0"/>
              <a:pPr/>
              <a:t>2011-04-29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254062" y="6361589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D87F-B3FB-4B33-A6A9-91D5B176A4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44D3B-ACA4-4B76-A02B-D30E80A6986D}" type="datetimeFigureOut">
              <a:rPr lang="ko-KR" altLang="en-US" smtClean="0"/>
              <a:pPr/>
              <a:t>2011-04-29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254062" y="6361589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D87F-B3FB-4B33-A6A9-91D5B176A4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44D3B-ACA4-4B76-A02B-D30E80A6986D}" type="datetimeFigureOut">
              <a:rPr lang="ko-KR" altLang="en-US" smtClean="0"/>
              <a:pPr/>
              <a:t>2011-04-29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254062" y="6361589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D87F-B3FB-4B33-A6A9-91D5B176A4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각 삼각형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master5-1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슬라이드 번호 개체 틀 6"/>
          <p:cNvSpPr txBox="1">
            <a:spLocks/>
          </p:cNvSpPr>
          <p:nvPr userDrawn="1"/>
        </p:nvSpPr>
        <p:spPr>
          <a:xfrm>
            <a:off x="6254062" y="6361589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0D87F-B3FB-4B33-A6A9-91D5B176A4F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D87F-B3FB-4B33-A6A9-91D5B176A4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44D3B-ACA4-4B76-A02B-D30E80A6986D}" type="datetimeFigureOut">
              <a:rPr lang="ko-KR" altLang="en-US" smtClean="0"/>
              <a:pPr/>
              <a:t>2011-04-29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254062" y="6361589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D87F-B3FB-4B33-A6A9-91D5B176A4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44D3B-ACA4-4B76-A02B-D30E80A6986D}" type="datetimeFigureOut">
              <a:rPr lang="ko-KR" altLang="en-US" smtClean="0"/>
              <a:pPr/>
              <a:t>2011-04-29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254062" y="6361589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D87F-B3FB-4B33-A6A9-91D5B176A4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44D3B-ACA4-4B76-A02B-D30E80A6986D}" type="datetimeFigureOut">
              <a:rPr lang="ko-KR" altLang="en-US" smtClean="0"/>
              <a:pPr/>
              <a:t>2011-04-29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254062" y="6361589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D87F-B3FB-4B33-A6A9-91D5B176A4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44D3B-ACA4-4B76-A02B-D30E80A6986D}" type="datetimeFigureOut">
              <a:rPr lang="ko-KR" altLang="en-US" smtClean="0"/>
              <a:pPr/>
              <a:t>2011-04-29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254062" y="6361589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D87F-B3FB-4B33-A6A9-91D5B176A4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4/29/2011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5" name="Picture 2" descr="master5-1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슬라이드 번호 개체 틀 6"/>
          <p:cNvSpPr txBox="1">
            <a:spLocks/>
          </p:cNvSpPr>
          <p:nvPr userDrawn="1"/>
        </p:nvSpPr>
        <p:spPr>
          <a:xfrm>
            <a:off x="6254062" y="6361589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0D87F-B3FB-4B33-A6A9-91D5B176A4F6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6" r:id="rId3"/>
    <p:sldLayoutId id="2147483888" r:id="rId4"/>
    <p:sldLayoutId id="2147483891" r:id="rId5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aster5-1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25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6254062" y="6361589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D87F-B3FB-4B33-A6A9-91D5B176A4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8" descr="main00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710930" y="3565642"/>
            <a:ext cx="1696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2010. 4.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1" name="그림 7" descr="00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88"/>
            <a:ext cx="91440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>
          <a:xfrm>
            <a:off x="4688732" y="5484452"/>
            <a:ext cx="42750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200" b="1" spc="-300" dirty="0" smtClean="0">
                <a:ln w="952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옛체" pitchFamily="2" charset="-127"/>
                <a:ea typeface="휴먼옛체" pitchFamily="2" charset="-127"/>
              </a:rPr>
              <a:t>환경부 </a:t>
            </a:r>
            <a:r>
              <a:rPr lang="ko-KR" altLang="en-US" sz="3200" b="1" spc="-300" dirty="0" err="1" smtClean="0">
                <a:ln w="952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옛체" pitchFamily="2" charset="-127"/>
                <a:ea typeface="휴먼옛체" pitchFamily="2" charset="-127"/>
              </a:rPr>
              <a:t>폐</a:t>
            </a:r>
            <a:r>
              <a:rPr lang="ko-KR" altLang="en-US" sz="3200" b="1" cap="none" spc="-300" dirty="0" err="1" smtClean="0">
                <a:ln w="952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옛체" pitchFamily="2" charset="-127"/>
                <a:ea typeface="휴먼옛체" pitchFamily="2" charset="-127"/>
              </a:rPr>
              <a:t>자원에너지팀</a:t>
            </a:r>
            <a:endParaRPr lang="en-US" altLang="ko-KR" sz="3200" b="1" cap="none" spc="-300" dirty="0" smtClean="0">
              <a:ln w="9525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휴먼옛체" pitchFamily="2" charset="-127"/>
              <a:ea typeface="휴먼옛체" pitchFamily="2" charset="-127"/>
            </a:endParaRPr>
          </a:p>
          <a:p>
            <a:pPr algn="ctr"/>
            <a:r>
              <a:rPr lang="ko-KR" altLang="en-US" sz="3200" b="1" spc="-300" dirty="0" smtClean="0">
                <a:ln w="952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옛체" pitchFamily="2" charset="-127"/>
                <a:ea typeface="휴먼옛체" pitchFamily="2" charset="-127"/>
              </a:rPr>
              <a:t>양경연 사무관</a:t>
            </a:r>
            <a:endParaRPr lang="en-US" altLang="ko-KR" sz="3200" b="1" cap="none" spc="-300" dirty="0">
              <a:ln w="9525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휴먼옛체" pitchFamily="2" charset="-127"/>
              <a:ea typeface="휴먼옛체" pitchFamily="2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54336" y="1508313"/>
            <a:ext cx="66127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err="1" smtClean="0">
                <a:ln w="9525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옛체" pitchFamily="2" charset="-127"/>
                <a:ea typeface="휴먼옛체" pitchFamily="2" charset="-127"/>
              </a:rPr>
              <a:t>신재생에너지</a:t>
            </a:r>
            <a:r>
              <a:rPr lang="ko-KR" altLang="en-US" sz="2400" b="1" dirty="0" smtClean="0">
                <a:ln w="9525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옛체" pitchFamily="2" charset="-127"/>
                <a:ea typeface="휴먼옛체" pitchFamily="2" charset="-127"/>
              </a:rPr>
              <a:t> 확보  및 온실가스 저감을 위한 </a:t>
            </a:r>
            <a:endParaRPr lang="en-US" altLang="ko-KR" sz="2400" b="1" dirty="0" smtClean="0">
              <a:ln w="9525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휴먼옛체" pitchFamily="2" charset="-127"/>
              <a:ea typeface="휴먼옛체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8678" y="1987531"/>
            <a:ext cx="674094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ko-KR" altLang="en-US" sz="4000" b="1" spc="100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9D43"/>
                    </a:gs>
                    <a:gs pos="70000">
                      <a:srgbClr val="FF5353"/>
                    </a:gs>
                    <a:gs pos="100000">
                      <a:srgbClr val="810D0D"/>
                    </a:gs>
                  </a:gsLst>
                  <a:lin ang="5400000" scaled="0"/>
                  <a:tileRect/>
                </a:gradFill>
                <a:effectLst>
                  <a:glow rad="139700">
                    <a:srgbClr val="8989F7"/>
                  </a:glow>
                </a:effectLst>
                <a:latin typeface="HY견고딕" pitchFamily="18" charset="-127"/>
                <a:ea typeface="HY견고딕" pitchFamily="18" charset="-127"/>
              </a:rPr>
              <a:t>가연성폐기물 에너지화 정책</a:t>
            </a:r>
            <a:endParaRPr lang="ko-KR" altLang="en-US" sz="4000" b="1" spc="100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9D43"/>
                  </a:gs>
                  <a:gs pos="70000">
                    <a:srgbClr val="FF5353"/>
                  </a:gs>
                  <a:gs pos="100000">
                    <a:srgbClr val="810D0D"/>
                  </a:gs>
                </a:gsLst>
                <a:lin ang="5400000" scaled="0"/>
                <a:tileRect/>
              </a:gradFill>
              <a:effectLst>
                <a:glow rad="139700">
                  <a:srgbClr val="8989F7"/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6"/>
          <p:cNvGrpSpPr/>
          <p:nvPr/>
        </p:nvGrpSpPr>
        <p:grpSpPr>
          <a:xfrm>
            <a:off x="297712" y="1050202"/>
            <a:ext cx="8548576" cy="5567881"/>
            <a:chOff x="297712" y="1050202"/>
            <a:chExt cx="8548576" cy="5233639"/>
          </a:xfrm>
        </p:grpSpPr>
        <p:sp>
          <p:nvSpPr>
            <p:cNvPr id="29" name="모서리가 둥근 직사각형 28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6595353" y="5616601"/>
            <a:ext cx="2003897" cy="7737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6391980" y="2038532"/>
            <a:ext cx="2242975" cy="27485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1812808" y="1884713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400" dirty="0" smtClean="0">
                <a:latin typeface="HY헤드라인M" pitchFamily="18" charset="-127"/>
                <a:ea typeface="HY헤드라인M" pitchFamily="18" charset="-127"/>
              </a:rPr>
              <a:t>생활폐기물</a:t>
            </a:r>
            <a:endParaRPr kumimoji="0"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37" name="직선 화살표 연결선 36"/>
          <p:cNvCxnSpPr/>
          <p:nvPr/>
        </p:nvCxnSpPr>
        <p:spPr>
          <a:xfrm rot="10800000" flipV="1">
            <a:off x="1907575" y="2378798"/>
            <a:ext cx="701316" cy="2812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>
            <a:off x="2608890" y="2378798"/>
            <a:ext cx="840343" cy="2812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997718" y="2731494"/>
            <a:ext cx="1606538" cy="36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가연성 폐기물</a:t>
            </a:r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2678405" y="2731494"/>
            <a:ext cx="1608083" cy="36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>
                <a:latin typeface="맑은 고딕" pitchFamily="50" charset="-127"/>
                <a:ea typeface="맑은 고딕" pitchFamily="50" charset="-127"/>
              </a:rPr>
              <a:t>불연성 폐기물</a:t>
            </a:r>
          </a:p>
        </p:txBody>
      </p:sp>
      <p:cxnSp>
        <p:nvCxnSpPr>
          <p:cNvPr id="41" name="직선 연결선 40"/>
          <p:cNvCxnSpPr/>
          <p:nvPr/>
        </p:nvCxnSpPr>
        <p:spPr>
          <a:xfrm rot="5400000">
            <a:off x="1627158" y="3365414"/>
            <a:ext cx="2827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1207804" y="3506803"/>
            <a:ext cx="35730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rot="5400000">
            <a:off x="962311" y="3752296"/>
            <a:ext cx="492531" cy="15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36974" y="4070806"/>
            <a:ext cx="1569465" cy="8125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dirty="0"/>
              <a:t>폐플라스틱</a:t>
            </a:r>
            <a:endParaRPr kumimoji="0" lang="en-US" altLang="ko-K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/>
              <a:t> </a:t>
            </a:r>
            <a:r>
              <a:rPr kumimoji="0" lang="ko-KR" altLang="en-US" sz="1600" dirty="0"/>
              <a:t>및 폐비닐</a:t>
            </a:r>
            <a:endParaRPr kumimoji="0" lang="en-US" altLang="ko-K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/>
              <a:t>(</a:t>
            </a:r>
            <a:r>
              <a:rPr kumimoji="0" lang="ko-KR" altLang="en-US" sz="1600" dirty="0"/>
              <a:t>화석연료 이용</a:t>
            </a:r>
            <a:r>
              <a:rPr kumimoji="0" lang="en-US" altLang="ko-KR" sz="1600" dirty="0"/>
              <a:t>)</a:t>
            </a:r>
            <a:endParaRPr kumimoji="0" lang="ko-KR" altLang="en-US" sz="1600" dirty="0"/>
          </a:p>
        </p:txBody>
      </p:sp>
      <p:cxnSp>
        <p:nvCxnSpPr>
          <p:cNvPr id="45" name="직선 화살표 연결선 44"/>
          <p:cNvCxnSpPr/>
          <p:nvPr/>
        </p:nvCxnSpPr>
        <p:spPr>
          <a:xfrm rot="5400000">
            <a:off x="2642997" y="3752296"/>
            <a:ext cx="492531" cy="15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88719" y="4070806"/>
            <a:ext cx="1617751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dirty="0"/>
              <a:t>폐종이 및</a:t>
            </a:r>
            <a:endParaRPr kumimoji="0" lang="en-US" altLang="ko-K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dirty="0"/>
              <a:t>폐목재류</a:t>
            </a:r>
            <a:endParaRPr kumimoji="0" lang="en-US" altLang="ko-K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/>
              <a:t>(</a:t>
            </a:r>
            <a:r>
              <a:rPr kumimoji="0" lang="ko-KR" altLang="en-US" sz="1600" dirty="0"/>
              <a:t>생물자원 이용</a:t>
            </a:r>
            <a:r>
              <a:rPr kumimoji="0" lang="en-US" altLang="ko-KR" sz="1600" dirty="0"/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kumimoji="0" lang="en-US" altLang="ko-KR" sz="1600" dirty="0" smtClean="0">
                <a:sym typeface="Wingdings" pitchFamily="2" charset="2"/>
              </a:rPr>
              <a:t>Biogenic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ym typeface="Wingdings" pitchFamily="2" charset="2"/>
              </a:rPr>
              <a:t>  </a:t>
            </a:r>
            <a:r>
              <a:rPr kumimoji="0" lang="ko-KR" altLang="en-US" sz="1200" dirty="0" smtClean="0">
                <a:sym typeface="Wingdings" pitchFamily="2" charset="2"/>
              </a:rPr>
              <a:t> </a:t>
            </a:r>
            <a:r>
              <a:rPr kumimoji="0" lang="en-US" altLang="ko-KR" sz="1200" dirty="0" smtClean="0">
                <a:sym typeface="Wingdings" pitchFamily="2" charset="2"/>
              </a:rPr>
              <a:t>(40~60%)</a:t>
            </a:r>
            <a:endParaRPr kumimoji="0" lang="ko-KR" alt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3869405" y="4070806"/>
            <a:ext cx="1827438" cy="8125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dirty="0"/>
              <a:t>음식물</a:t>
            </a:r>
            <a:r>
              <a:rPr kumimoji="0" lang="en-US" altLang="ko-KR" sz="1600" dirty="0"/>
              <a:t> </a:t>
            </a:r>
            <a:r>
              <a:rPr kumimoji="0" lang="ko-KR" altLang="en-US" sz="1600" dirty="0"/>
              <a:t>및 </a:t>
            </a:r>
            <a:endParaRPr kumimoji="0" lang="en-US" altLang="ko-K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dirty="0"/>
              <a:t>정원폐기물</a:t>
            </a:r>
            <a:endParaRPr kumimoji="0" lang="en-US" altLang="ko-KR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ym typeface="Wingdings" pitchFamily="2" charset="2"/>
              </a:rPr>
              <a:t> Biodegradable</a:t>
            </a:r>
            <a:r>
              <a:rPr kumimoji="0" lang="ko-KR" altLang="en-US" sz="1600" dirty="0">
                <a:sym typeface="Wingdings" pitchFamily="2" charset="2"/>
              </a:rPr>
              <a:t> </a:t>
            </a:r>
            <a:endParaRPr kumimoji="0" lang="ko-KR" altLang="en-US" sz="1600" dirty="0"/>
          </a:p>
        </p:txBody>
      </p:sp>
      <p:cxnSp>
        <p:nvCxnSpPr>
          <p:cNvPr id="48" name="직선 화살표 연결선 47"/>
          <p:cNvCxnSpPr/>
          <p:nvPr/>
        </p:nvCxnSpPr>
        <p:spPr>
          <a:xfrm rot="5400000">
            <a:off x="4535314" y="3752296"/>
            <a:ext cx="492531" cy="15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 flipV="1">
            <a:off x="3589806" y="3166537"/>
            <a:ext cx="1050429" cy="90426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 rot="16200000" flipV="1">
            <a:off x="4503431" y="3583344"/>
            <a:ext cx="834351" cy="14057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31"/>
          <p:cNvSpPr txBox="1">
            <a:spLocks noChangeArrowheads="1"/>
          </p:cNvSpPr>
          <p:nvPr/>
        </p:nvSpPr>
        <p:spPr bwMode="auto">
          <a:xfrm>
            <a:off x="4360635" y="2532617"/>
            <a:ext cx="1302224" cy="6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ko-KR" altLang="en-US">
                <a:latin typeface="맑은 고딕" pitchFamily="50" charset="-127"/>
                <a:ea typeface="맑은 고딕" pitchFamily="50" charset="-127"/>
              </a:rPr>
              <a:t>바이오매스</a:t>
            </a:r>
            <a:endParaRPr kumimoji="0" lang="en-US" altLang="ko-KR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(Biomass)</a:t>
            </a: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TextBox 32"/>
          <p:cNvSpPr txBox="1">
            <a:spLocks noChangeArrowheads="1"/>
          </p:cNvSpPr>
          <p:nvPr/>
        </p:nvSpPr>
        <p:spPr bwMode="auto">
          <a:xfrm>
            <a:off x="926660" y="5860101"/>
            <a:ext cx="2212080" cy="69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ko-KR" altLang="en-US" sz="2000">
                <a:latin typeface="맑은 고딕" pitchFamily="50" charset="-127"/>
                <a:ea typeface="맑은 고딕" pitchFamily="50" charset="-127"/>
              </a:rPr>
              <a:t>고 형 연 료 화</a:t>
            </a:r>
            <a:endParaRPr kumimoji="0"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kumimoji="0" lang="en-US" altLang="ko-KR" sz="2000">
                <a:latin typeface="맑은 고딕" pitchFamily="50" charset="-127"/>
                <a:ea typeface="맑은 고딕" pitchFamily="50" charset="-127"/>
              </a:rPr>
              <a:t>(Energy Recovery)</a:t>
            </a:r>
            <a:endParaRPr kumimoji="0" lang="ko-KR" altLang="en-US" sz="2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아래쪽 화살표 52"/>
          <p:cNvSpPr/>
          <p:nvPr/>
        </p:nvSpPr>
        <p:spPr>
          <a:xfrm>
            <a:off x="1558461" y="5460270"/>
            <a:ext cx="210086" cy="35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4" name="아래쪽 화살표 53"/>
          <p:cNvSpPr/>
          <p:nvPr/>
        </p:nvSpPr>
        <p:spPr>
          <a:xfrm>
            <a:off x="2329291" y="5460270"/>
            <a:ext cx="210086" cy="35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5" name="TextBox 35"/>
          <p:cNvSpPr txBox="1">
            <a:spLocks noChangeArrowheads="1"/>
          </p:cNvSpPr>
          <p:nvPr/>
        </p:nvSpPr>
        <p:spPr bwMode="auto">
          <a:xfrm>
            <a:off x="3688670" y="5860101"/>
            <a:ext cx="24961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ko-KR" altLang="en-US" sz="2000" dirty="0" err="1">
                <a:latin typeface="맑은 고딕" pitchFamily="50" charset="-127"/>
                <a:ea typeface="맑은 고딕" pitchFamily="50" charset="-127"/>
              </a:rPr>
              <a:t>퇴</a:t>
            </a:r>
            <a:r>
              <a:rPr kumimoji="0" lang="ko-KR" altLang="en-US" sz="2000" dirty="0">
                <a:latin typeface="맑은 고딕" pitchFamily="50" charset="-127"/>
                <a:ea typeface="맑은 고딕" pitchFamily="50" charset="-127"/>
              </a:rPr>
              <a:t> 비 화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000" dirty="0" smtClean="0">
                <a:latin typeface="맑은 고딕" pitchFamily="50" charset="-127"/>
                <a:ea typeface="맑은 고딕" pitchFamily="50" charset="-127"/>
              </a:rPr>
              <a:t>또는 매립</a:t>
            </a:r>
            <a:r>
              <a:rPr kumimoji="0" lang="en-US" altLang="ko-KR" sz="20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(Material</a:t>
            </a:r>
            <a:r>
              <a:rPr kumimoji="0" lang="ko-KR" altLang="en-US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Recovery)</a:t>
            </a:r>
            <a:endParaRPr kumimoji="0"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아래쪽 화살표 55"/>
          <p:cNvSpPr/>
          <p:nvPr/>
        </p:nvSpPr>
        <p:spPr>
          <a:xfrm>
            <a:off x="4711294" y="5318882"/>
            <a:ext cx="210086" cy="352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7" name="오른쪽 화살표 56"/>
          <p:cNvSpPr/>
          <p:nvPr/>
        </p:nvSpPr>
        <p:spPr>
          <a:xfrm>
            <a:off x="5902294" y="3589151"/>
            <a:ext cx="279600" cy="183339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8" name="TextBox 38"/>
          <p:cNvSpPr txBox="1">
            <a:spLocks noChangeArrowheads="1"/>
          </p:cNvSpPr>
          <p:nvPr/>
        </p:nvSpPr>
        <p:spPr bwMode="auto">
          <a:xfrm>
            <a:off x="6668490" y="2179921"/>
            <a:ext cx="1685321" cy="63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ko-KR" altLang="en-US">
                <a:latin typeface="맑은 고딕" pitchFamily="50" charset="-127"/>
                <a:ea typeface="맑은 고딕" pitchFamily="50" charset="-127"/>
              </a:rPr>
              <a:t>고형연료화</a:t>
            </a:r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>
                <a:latin typeface="맑은 고딕" pitchFamily="50" charset="-127"/>
                <a:ea typeface="맑은 고딕" pitchFamily="50" charset="-127"/>
              </a:rPr>
              <a:t>된 </a:t>
            </a:r>
            <a:endParaRPr kumimoji="0" lang="en-US" altLang="ko-KR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Biogenic</a:t>
            </a:r>
            <a:r>
              <a:rPr kumimoji="0" lang="ko-KR" altLang="en-US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59" name="TextBox 39"/>
          <p:cNvSpPr txBox="1">
            <a:spLocks noChangeArrowheads="1"/>
          </p:cNvSpPr>
          <p:nvPr/>
        </p:nvSpPr>
        <p:spPr bwMode="auto">
          <a:xfrm>
            <a:off x="6463039" y="3096619"/>
            <a:ext cx="2116306" cy="57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ko-KR" altLang="en-US" sz="1600">
                <a:latin typeface="맑은 고딕" pitchFamily="50" charset="-127"/>
                <a:ea typeface="맑은 고딕" pitchFamily="50" charset="-127"/>
              </a:rPr>
              <a:t>에너지 생산에 의하여</a:t>
            </a:r>
            <a:endParaRPr kumimoji="0"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kumimoji="0" lang="ko-KR" altLang="en-US" sz="1600">
                <a:latin typeface="맑은 고딕" pitchFamily="50" charset="-127"/>
                <a:ea typeface="맑은 고딕" pitchFamily="50" charset="-127"/>
              </a:rPr>
              <a:t>이산화 탄소 변환</a:t>
            </a:r>
          </a:p>
        </p:txBody>
      </p:sp>
      <p:sp>
        <p:nvSpPr>
          <p:cNvPr id="60" name="TextBox 42"/>
          <p:cNvSpPr txBox="1">
            <a:spLocks noChangeArrowheads="1"/>
          </p:cNvSpPr>
          <p:nvPr/>
        </p:nvSpPr>
        <p:spPr bwMode="auto">
          <a:xfrm>
            <a:off x="6822964" y="4014871"/>
            <a:ext cx="1461332" cy="6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ko-KR" altLang="en-US">
                <a:latin typeface="맑은 고딕" pitchFamily="50" charset="-127"/>
                <a:ea typeface="맑은 고딕" pitchFamily="50" charset="-127"/>
              </a:rPr>
              <a:t>생물에 흡수 </a:t>
            </a:r>
            <a:endParaRPr kumimoji="0" lang="en-US" altLang="ko-KR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>
                <a:latin typeface="맑은 고딕" pitchFamily="50" charset="-127"/>
                <a:ea typeface="맑은 고딕" pitchFamily="50" charset="-127"/>
              </a:rPr>
              <a:t>광합성</a:t>
            </a:r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아래쪽 화살표 60"/>
          <p:cNvSpPr/>
          <p:nvPr/>
        </p:nvSpPr>
        <p:spPr>
          <a:xfrm>
            <a:off x="7303382" y="2885312"/>
            <a:ext cx="279599" cy="211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2" name="아래쪽 화살표 61"/>
          <p:cNvSpPr/>
          <p:nvPr/>
        </p:nvSpPr>
        <p:spPr>
          <a:xfrm>
            <a:off x="7303382" y="3730539"/>
            <a:ext cx="279599" cy="211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3" name="TextBox 46"/>
          <p:cNvSpPr txBox="1">
            <a:spLocks noChangeArrowheads="1"/>
          </p:cNvSpPr>
          <p:nvPr/>
        </p:nvSpPr>
        <p:spPr bwMode="auto">
          <a:xfrm>
            <a:off x="6602066" y="1546001"/>
            <a:ext cx="1747110" cy="36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Carbon</a:t>
            </a: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Neutral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아래쪽 화살표 63"/>
          <p:cNvSpPr/>
          <p:nvPr/>
        </p:nvSpPr>
        <p:spPr>
          <a:xfrm>
            <a:off x="6952723" y="4962241"/>
            <a:ext cx="1262060" cy="4958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5" name="TextBox 48"/>
          <p:cNvSpPr txBox="1">
            <a:spLocks noChangeArrowheads="1"/>
          </p:cNvSpPr>
          <p:nvPr/>
        </p:nvSpPr>
        <p:spPr bwMode="auto">
          <a:xfrm>
            <a:off x="6727562" y="5798724"/>
            <a:ext cx="18133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dirty="0" smtClean="0">
                <a:latin typeface="맑은 고딕" pitchFamily="50" charset="-127"/>
                <a:ea typeface="맑은 고딕" pitchFamily="50" charset="-127"/>
              </a:rPr>
              <a:t>온실가스 저감</a:t>
            </a:r>
            <a:endParaRPr kumimoji="0"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6"/>
          <p:cNvGrpSpPr/>
          <p:nvPr/>
        </p:nvGrpSpPr>
        <p:grpSpPr>
          <a:xfrm>
            <a:off x="297712" y="1050202"/>
            <a:ext cx="8548576" cy="5567881"/>
            <a:chOff x="297712" y="1050202"/>
            <a:chExt cx="8548576" cy="5233639"/>
          </a:xfrm>
        </p:grpSpPr>
        <p:sp>
          <p:nvSpPr>
            <p:cNvPr id="29" name="모서리가 둥근 직사각형 28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7" name="그룹 66"/>
          <p:cNvGrpSpPr/>
          <p:nvPr/>
        </p:nvGrpSpPr>
        <p:grpSpPr>
          <a:xfrm>
            <a:off x="562305" y="885997"/>
            <a:ext cx="4848681" cy="495300"/>
            <a:chOff x="562305" y="885997"/>
            <a:chExt cx="4848681" cy="495300"/>
          </a:xfrm>
        </p:grpSpPr>
        <p:sp>
          <p:nvSpPr>
            <p:cNvPr id="18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19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3681774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4372311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&lt;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유럽의 폐기물 고형연료화 사업</a:t>
              </a: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(1)&gt;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53412" y="196345"/>
            <a:ext cx="6051658" cy="4801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2800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크리스탈M" pitchFamily="18" charset="-127"/>
                <a:ea typeface="HY헤드라인M" pitchFamily="18" charset="-127"/>
                <a:cs typeface="Times New Roman" pitchFamily="18" charset="0"/>
              </a:rPr>
              <a:t> 외국의 가연성폐기물 에너지화 사업</a:t>
            </a:r>
            <a:endParaRPr lang="en-US" altLang="ko-KR" sz="2800" dirty="0">
              <a:ln w="10160">
                <a:solidFill>
                  <a:schemeClr val="bg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Y크리스탈M" pitchFamily="18" charset="-127"/>
              <a:ea typeface="HY헤드라인M" pitchFamily="18" charset="-127"/>
            </a:endParaRPr>
          </a:p>
        </p:txBody>
      </p:sp>
      <p:pic>
        <p:nvPicPr>
          <p:cNvPr id="68" name="_x103363480" descr="EMB00000d008252"/>
          <p:cNvPicPr>
            <a:picLocks noChangeAspect="1" noChangeArrowheads="1"/>
          </p:cNvPicPr>
          <p:nvPr/>
        </p:nvPicPr>
        <p:blipFill>
          <a:blip r:embed="rId3" cstate="print"/>
          <a:srcRect r="89" b="143"/>
          <a:stretch>
            <a:fillRect/>
          </a:stretch>
        </p:blipFill>
        <p:spPr bwMode="auto">
          <a:xfrm>
            <a:off x="613756" y="1579497"/>
            <a:ext cx="7909619" cy="482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6"/>
          <p:cNvGrpSpPr/>
          <p:nvPr/>
        </p:nvGrpSpPr>
        <p:grpSpPr>
          <a:xfrm>
            <a:off x="297712" y="1050202"/>
            <a:ext cx="8548576" cy="5567881"/>
            <a:chOff x="297712" y="1050202"/>
            <a:chExt cx="8548576" cy="5233639"/>
          </a:xfrm>
        </p:grpSpPr>
        <p:sp>
          <p:nvSpPr>
            <p:cNvPr id="29" name="모서리가 둥근 직사각형 28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66"/>
          <p:cNvGrpSpPr/>
          <p:nvPr/>
        </p:nvGrpSpPr>
        <p:grpSpPr>
          <a:xfrm>
            <a:off x="562305" y="885997"/>
            <a:ext cx="4848681" cy="495300"/>
            <a:chOff x="562305" y="885997"/>
            <a:chExt cx="4848681" cy="495300"/>
          </a:xfrm>
        </p:grpSpPr>
        <p:sp>
          <p:nvSpPr>
            <p:cNvPr id="18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19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3681774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4372311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&lt;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유럽의 폐기물 고형연료화 사업</a:t>
              </a: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(2)&gt;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68313" y="1574055"/>
            <a:ext cx="8080553" cy="4978400"/>
            <a:chOff x="468313" y="1196975"/>
            <a:chExt cx="8080553" cy="4978400"/>
          </a:xfrm>
        </p:grpSpPr>
        <p:sp>
          <p:nvSpPr>
            <p:cNvPr id="17" name="TextBox 16"/>
            <p:cNvSpPr txBox="1"/>
            <p:nvPr/>
          </p:nvSpPr>
          <p:spPr>
            <a:xfrm>
              <a:off x="468313" y="1196975"/>
              <a:ext cx="1519237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dirty="0">
                  <a:latin typeface="HY헤드라인M" pitchFamily="18" charset="-127"/>
                  <a:ea typeface="HY헤드라인M" pitchFamily="18" charset="-127"/>
                </a:rPr>
                <a:t>MBT </a:t>
              </a:r>
              <a:r>
                <a:rPr kumimoji="0" lang="ko-KR" altLang="en-US" sz="2400" dirty="0">
                  <a:latin typeface="HY헤드라인M" pitchFamily="18" charset="-127"/>
                  <a:ea typeface="HY헤드라인M" pitchFamily="18" charset="-127"/>
                </a:rPr>
                <a:t>사업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9750" y="2278063"/>
              <a:ext cx="1812925" cy="40005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dirty="0"/>
                <a:t>생활계 폐기물</a:t>
              </a:r>
            </a:p>
          </p:txBody>
        </p:sp>
        <p:sp>
          <p:nvSpPr>
            <p:cNvPr id="21" name="오른쪽 화살표 20"/>
            <p:cNvSpPr/>
            <p:nvPr/>
          </p:nvSpPr>
          <p:spPr>
            <a:xfrm>
              <a:off x="2411413" y="2278063"/>
              <a:ext cx="360362" cy="4333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35275" y="2309813"/>
              <a:ext cx="1557338" cy="40163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dirty="0"/>
                <a:t>기계적</a:t>
              </a:r>
              <a:r>
                <a:rPr kumimoji="0" lang="en-US" altLang="ko-KR" sz="2000" dirty="0"/>
                <a:t> </a:t>
              </a:r>
              <a:r>
                <a:rPr kumimoji="0" lang="ko-KR" altLang="en-US" sz="2000" dirty="0"/>
                <a:t>선별</a:t>
              </a:r>
            </a:p>
          </p:txBody>
        </p:sp>
        <p:sp>
          <p:nvSpPr>
            <p:cNvPr id="23" name="오른쪽 화살표 22"/>
            <p:cNvSpPr/>
            <p:nvPr/>
          </p:nvSpPr>
          <p:spPr>
            <a:xfrm>
              <a:off x="4500563" y="2276475"/>
              <a:ext cx="358775" cy="431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32363" y="2308225"/>
              <a:ext cx="2070100" cy="40005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dirty="0"/>
                <a:t>고형연료의 생산</a:t>
              </a:r>
            </a:p>
          </p:txBody>
        </p:sp>
        <p:cxnSp>
          <p:nvCxnSpPr>
            <p:cNvPr id="25" name="직선 화살표 연결선 24"/>
            <p:cNvCxnSpPr/>
            <p:nvPr/>
          </p:nvCxnSpPr>
          <p:spPr>
            <a:xfrm rot="5400000">
              <a:off x="3421063" y="2924175"/>
              <a:ext cx="2857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2"/>
            <p:cNvSpPr txBox="1">
              <a:spLocks noChangeArrowheads="1"/>
            </p:cNvSpPr>
            <p:nvPr/>
          </p:nvSpPr>
          <p:spPr bwMode="auto">
            <a:xfrm>
              <a:off x="2124075" y="3141663"/>
              <a:ext cx="408305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kumimoji="0" lang="ko-KR" altLang="en-US">
                  <a:latin typeface="맑은 고딕" pitchFamily="50" charset="-127"/>
                  <a:ea typeface="맑은 고딕" pitchFamily="50" charset="-127"/>
                </a:rPr>
                <a:t> 생분해성 유기물 </a:t>
              </a:r>
              <a:r>
                <a:rPr kumimoji="0" lang="en-US" altLang="ko-KR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 </a:t>
              </a:r>
              <a:r>
                <a:rPr kumimoji="0" lang="ko-KR" altLang="en-US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안정화 후 매립</a:t>
              </a:r>
              <a:endParaRPr kumimoji="0" lang="en-US" altLang="ko-KR">
                <a:latin typeface="맑은 고딕" pitchFamily="50" charset="-127"/>
                <a:ea typeface="맑은 고딕" pitchFamily="50" charset="-127"/>
                <a:sym typeface="Wingdings" pitchFamily="2" charset="2"/>
              </a:endParaRPr>
            </a:p>
            <a:p>
              <a:pPr>
                <a:buFont typeface="Wingdings" pitchFamily="2" charset="2"/>
                <a:buChar char="ü"/>
              </a:pPr>
              <a:r>
                <a:rPr kumimoji="0" lang="ko-KR" altLang="en-US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 철 및 유가금속 </a:t>
              </a:r>
              <a:r>
                <a:rPr kumimoji="0" lang="en-US" altLang="ko-KR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 </a:t>
              </a:r>
              <a:r>
                <a:rPr kumimoji="0" lang="ko-KR" altLang="en-US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재활용</a:t>
              </a: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 rot="16200000" flipV="1">
              <a:off x="5797550" y="2058988"/>
              <a:ext cx="2857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932363" y="1484313"/>
              <a:ext cx="2193925" cy="36988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dirty="0"/>
                <a:t>에너지 생산에 이용</a:t>
              </a:r>
            </a:p>
          </p:txBody>
        </p:sp>
        <p:sp>
          <p:nvSpPr>
            <p:cNvPr id="34" name="TextBox 17"/>
            <p:cNvSpPr txBox="1">
              <a:spLocks noChangeArrowheads="1"/>
            </p:cNvSpPr>
            <p:nvPr/>
          </p:nvSpPr>
          <p:spPr bwMode="auto">
            <a:xfrm>
              <a:off x="611188" y="4076700"/>
              <a:ext cx="27352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>
                  <a:latin typeface="맑은 고딕" pitchFamily="50" charset="-127"/>
                  <a:ea typeface="맑은 고딕" pitchFamily="50" charset="-127"/>
                </a:rPr>
                <a:t>독일의 </a:t>
              </a:r>
              <a:r>
                <a:rPr kumimoji="0" lang="en-US" altLang="ko-KR">
                  <a:latin typeface="맑은 고딕" pitchFamily="50" charset="-127"/>
                  <a:ea typeface="맑은 고딕" pitchFamily="50" charset="-127"/>
                </a:rPr>
                <a:t>MBT </a:t>
              </a:r>
              <a:r>
                <a:rPr kumimoji="0" lang="ko-KR" altLang="en-US">
                  <a:latin typeface="맑은 고딕" pitchFamily="50" charset="-127"/>
                  <a:ea typeface="맑은 고딕" pitchFamily="50" charset="-127"/>
                </a:rPr>
                <a:t>사업의</a:t>
              </a:r>
              <a:r>
                <a:rPr kumimoji="0" lang="en-US" altLang="ko-KR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>
                  <a:latin typeface="맑은 고딕" pitchFamily="50" charset="-127"/>
                  <a:ea typeface="맑은 고딕" pitchFamily="50" charset="-127"/>
                </a:rPr>
                <a:t>전개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4213" y="4508500"/>
              <a:ext cx="7864653" cy="8759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ko-KR" altLang="en-US" dirty="0"/>
                <a:t> 소각을 대처할 수 있는 폐기물 처리방법의 필요성 </a:t>
              </a:r>
              <a:r>
                <a:rPr kumimoji="0" lang="en-US" altLang="ko-KR" dirty="0"/>
                <a:t>(</a:t>
              </a:r>
              <a:r>
                <a:rPr kumimoji="0" lang="ko-KR" altLang="en-US" dirty="0"/>
                <a:t>다수의 기준 미달 시설</a:t>
              </a:r>
              <a:r>
                <a:rPr kumimoji="0" lang="en-US" altLang="ko-KR" dirty="0"/>
                <a:t>)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ko-KR" altLang="en-US" dirty="0" smtClean="0">
                  <a:sym typeface="Wingdings" pitchFamily="2" charset="2"/>
                </a:rPr>
                <a:t>기존에 </a:t>
              </a:r>
              <a:r>
                <a:rPr kumimoji="0" lang="ko-KR" altLang="en-US" dirty="0">
                  <a:sym typeface="Wingdings" pitchFamily="2" charset="2"/>
                </a:rPr>
                <a:t>산업폐기물에 적용되던 전처리</a:t>
              </a:r>
              <a:r>
                <a:rPr kumimoji="0" lang="en-US" altLang="ko-KR" dirty="0">
                  <a:sym typeface="Wingdings" pitchFamily="2" charset="2"/>
                </a:rPr>
                <a:t>(</a:t>
              </a:r>
              <a:r>
                <a:rPr kumimoji="0" lang="ko-KR" altLang="en-US" dirty="0">
                  <a:sym typeface="Wingdings" pitchFamily="2" charset="2"/>
                </a:rPr>
                <a:t>주로 기계적</a:t>
              </a:r>
              <a:r>
                <a:rPr kumimoji="0" lang="en-US" altLang="ko-KR" dirty="0">
                  <a:sym typeface="Wingdings" pitchFamily="2" charset="2"/>
                </a:rPr>
                <a:t>) </a:t>
              </a:r>
              <a:r>
                <a:rPr kumimoji="0" lang="ko-KR" altLang="en-US" dirty="0">
                  <a:sym typeface="Wingdings" pitchFamily="2" charset="2"/>
                </a:rPr>
                <a:t>방법의 적용 제안</a:t>
              </a:r>
              <a:r>
                <a:rPr kumimoji="0" lang="en-US" altLang="ko-KR" dirty="0">
                  <a:sym typeface="Wingdings" pitchFamily="2" charset="2"/>
                </a:rPr>
                <a:t> </a:t>
              </a:r>
              <a:r>
                <a:rPr kumimoji="0" lang="ko-KR" altLang="en-US" dirty="0">
                  <a:sym typeface="Wingdings" pitchFamily="2" charset="2"/>
                </a:rPr>
                <a:t> </a:t>
              </a:r>
              <a:endParaRPr kumimoji="0" lang="ko-KR" altLang="en-US" dirty="0"/>
            </a:p>
          </p:txBody>
        </p:sp>
        <p:sp>
          <p:nvSpPr>
            <p:cNvPr id="36" name="아래쪽 화살표 35"/>
            <p:cNvSpPr/>
            <p:nvPr/>
          </p:nvSpPr>
          <p:spPr>
            <a:xfrm>
              <a:off x="3635375" y="5516563"/>
              <a:ext cx="1512888" cy="215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37" name="TextBox 20"/>
            <p:cNvSpPr txBox="1">
              <a:spLocks noChangeArrowheads="1"/>
            </p:cNvSpPr>
            <p:nvPr/>
          </p:nvSpPr>
          <p:spPr bwMode="auto">
            <a:xfrm>
              <a:off x="2555875" y="5805488"/>
              <a:ext cx="35575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i="1">
                  <a:latin typeface="맑은 고딕" pitchFamily="50" charset="-127"/>
                  <a:ea typeface="맑은 고딕" pitchFamily="50" charset="-127"/>
                </a:rPr>
                <a:t>2000</a:t>
              </a:r>
              <a:r>
                <a:rPr kumimoji="0" lang="ko-KR" altLang="en-US" i="1">
                  <a:latin typeface="맑은 고딕" pitchFamily="50" charset="-127"/>
                  <a:ea typeface="맑은 고딕" pitchFamily="50" charset="-127"/>
                </a:rPr>
                <a:t>년</a:t>
              </a:r>
              <a:r>
                <a:rPr kumimoji="0" lang="ko-KR" altLang="en-US">
                  <a:latin typeface="맑은 고딕" pitchFamily="50" charset="-127"/>
                  <a:ea typeface="맑은 고딕" pitchFamily="50" charset="-127"/>
                </a:rPr>
                <a:t>부터 본격적 개발의 시작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6"/>
          <p:cNvGrpSpPr/>
          <p:nvPr/>
        </p:nvGrpSpPr>
        <p:grpSpPr>
          <a:xfrm>
            <a:off x="297712" y="1050202"/>
            <a:ext cx="8548576" cy="5567881"/>
            <a:chOff x="297712" y="1050202"/>
            <a:chExt cx="8548576" cy="5233639"/>
          </a:xfrm>
        </p:grpSpPr>
        <p:sp>
          <p:nvSpPr>
            <p:cNvPr id="29" name="모서리가 둥근 직사각형 28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66"/>
          <p:cNvGrpSpPr/>
          <p:nvPr/>
        </p:nvGrpSpPr>
        <p:grpSpPr>
          <a:xfrm>
            <a:off x="562305" y="885997"/>
            <a:ext cx="4848681" cy="495300"/>
            <a:chOff x="562305" y="885997"/>
            <a:chExt cx="4848681" cy="495300"/>
          </a:xfrm>
        </p:grpSpPr>
        <p:sp>
          <p:nvSpPr>
            <p:cNvPr id="18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19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3681774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4372311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&lt;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유럽의 폐기물 고형연료화 사업</a:t>
              </a: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(3)&gt;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39" name="모서리가 둥근 직사각형 38"/>
          <p:cNvSpPr/>
          <p:nvPr/>
        </p:nvSpPr>
        <p:spPr>
          <a:xfrm>
            <a:off x="467646" y="1749236"/>
            <a:ext cx="8195587" cy="321186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04641" y="2120785"/>
            <a:ext cx="1391022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/>
              <a:t>오스트리아</a:t>
            </a:r>
          </a:p>
        </p:txBody>
      </p:sp>
      <p:sp>
        <p:nvSpPr>
          <p:cNvPr id="41" name="오른쪽 화살표 40"/>
          <p:cNvSpPr/>
          <p:nvPr/>
        </p:nvSpPr>
        <p:spPr>
          <a:xfrm>
            <a:off x="2174809" y="2120785"/>
            <a:ext cx="410984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2653537" y="1976323"/>
            <a:ext cx="4725974" cy="70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BMT </a:t>
            </a: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시설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폐쇄 후 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MBT </a:t>
            </a: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시설의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확대</a:t>
            </a:r>
            <a:endParaRPr kumimoji="0"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2500"/>
              </a:lnSpc>
            </a:pPr>
            <a:r>
              <a:rPr kumimoji="0" lang="ko-KR" altLang="en-US" dirty="0" err="1">
                <a:latin typeface="맑은 고딕" pitchFamily="50" charset="-127"/>
                <a:ea typeface="맑은 고딕" pitchFamily="50" charset="-127"/>
              </a:rPr>
              <a:t>폐목재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dirty="0" err="1">
                <a:latin typeface="맑은 고딕" pitchFamily="50" charset="-127"/>
                <a:ea typeface="맑은 고딕" pitchFamily="50" charset="-127"/>
              </a:rPr>
              <a:t>바이오매스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를 이용한 고형연료 생산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4641" y="3169217"/>
            <a:ext cx="1148646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/>
              <a:t>이탈리아</a:t>
            </a:r>
          </a:p>
        </p:txBody>
      </p:sp>
      <p:sp>
        <p:nvSpPr>
          <p:cNvPr id="44" name="오른쪽 화살표 43"/>
          <p:cNvSpPr/>
          <p:nvPr/>
        </p:nvSpPr>
        <p:spPr>
          <a:xfrm>
            <a:off x="2174809" y="3169217"/>
            <a:ext cx="410984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2653537" y="3169217"/>
            <a:ext cx="238159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BMT</a:t>
            </a:r>
            <a:r>
              <a:rPr kumimoji="0" lang="ko-KR" altLang="en-US">
                <a:latin typeface="맑은 고딕" pitchFamily="50" charset="-127"/>
                <a:ea typeface="맑은 고딕" pitchFamily="50" charset="-127"/>
              </a:rPr>
              <a:t>와 </a:t>
            </a:r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MBT </a:t>
            </a:r>
            <a:r>
              <a:rPr kumimoji="0" lang="ko-KR" altLang="en-US">
                <a:latin typeface="맑은 고딕" pitchFamily="50" charset="-127"/>
                <a:ea typeface="맑은 고딕" pitchFamily="50" charset="-127"/>
              </a:rPr>
              <a:t>병행추진</a:t>
            </a:r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오른쪽 화살표 45"/>
          <p:cNvSpPr/>
          <p:nvPr/>
        </p:nvSpPr>
        <p:spPr>
          <a:xfrm>
            <a:off x="5052742" y="3169217"/>
            <a:ext cx="409478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5453646" y="3026342"/>
            <a:ext cx="3199915" cy="70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최근에는 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MBT </a:t>
            </a: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위주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생산된 </a:t>
            </a:r>
            <a:endParaRPr kumimoji="0"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2500"/>
              </a:lnSpc>
            </a:pP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고형연료는 시멘트 </a:t>
            </a:r>
            <a:r>
              <a:rPr kumimoji="0" lang="ko-KR" altLang="en-US" dirty="0" err="1">
                <a:latin typeface="맑은 고딕" pitchFamily="50" charset="-127"/>
                <a:ea typeface="맑은 고딕" pitchFamily="50" charset="-127"/>
              </a:rPr>
              <a:t>킬른</a:t>
            </a: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 이용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3891" y="4141413"/>
            <a:ext cx="904766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/>
              <a:t>핀란드</a:t>
            </a:r>
          </a:p>
        </p:txBody>
      </p:sp>
      <p:sp>
        <p:nvSpPr>
          <p:cNvPr id="49" name="오른쪽 화살표 48"/>
          <p:cNvSpPr/>
          <p:nvPr/>
        </p:nvSpPr>
        <p:spPr>
          <a:xfrm>
            <a:off x="2174809" y="4141413"/>
            <a:ext cx="410984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0" name="TextBox 14"/>
          <p:cNvSpPr txBox="1">
            <a:spLocks noChangeArrowheads="1"/>
          </p:cNvSpPr>
          <p:nvPr/>
        </p:nvSpPr>
        <p:spPr bwMode="auto">
          <a:xfrm>
            <a:off x="2721282" y="4141413"/>
            <a:ext cx="5016109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MBT</a:t>
            </a: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로 생산된 고형연료를 전기 및 </a:t>
            </a:r>
            <a:r>
              <a:rPr kumimoji="0" lang="ko-KR" altLang="en-US" dirty="0" err="1">
                <a:latin typeface="맑은 고딕" pitchFamily="50" charset="-127"/>
                <a:ea typeface="맑은 고딕" pitchFamily="50" charset="-127"/>
              </a:rPr>
              <a:t>열생산에</a:t>
            </a: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 사용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3548" y="5231145"/>
            <a:ext cx="8125157" cy="11244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 smtClean="0">
                <a:latin typeface="HY헤드라인M" pitchFamily="18" charset="-127"/>
                <a:ea typeface="HY헤드라인M" pitchFamily="18" charset="-127"/>
              </a:rPr>
              <a:t>※ BMT</a:t>
            </a:r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ko-KR" altLang="en-US" sz="1600" dirty="0">
                <a:latin typeface="HY헤드라인M" pitchFamily="18" charset="-127"/>
                <a:ea typeface="HY헤드라인M" pitchFamily="18" charset="-127"/>
              </a:rPr>
              <a:t> 기계적 선별에 의하여 이물질이 완전히 분리되지 않음 </a:t>
            </a:r>
            <a:r>
              <a:rPr kumimoji="0" lang="en-US" altLang="ko-KR" sz="160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kumimoji="0" lang="ko-KR" altLang="en-US" sz="160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이용 회피</a:t>
            </a:r>
            <a:endParaRPr kumimoji="0" lang="en-US" altLang="ko-KR" sz="1600" dirty="0"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ko-KR" sz="160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kumimoji="0" lang="ko-KR" altLang="en-US" sz="160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생산된 유기질 퇴비 중에 중금속 등의 오염물질 농도 증가 </a:t>
            </a:r>
            <a:r>
              <a:rPr kumimoji="0" lang="en-US" altLang="ko-KR" sz="160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kumimoji="0" lang="ko-KR" altLang="en-US" sz="160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토양오염 </a:t>
            </a:r>
            <a:endParaRPr kumimoji="0"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6"/>
          <p:cNvGrpSpPr/>
          <p:nvPr/>
        </p:nvGrpSpPr>
        <p:grpSpPr>
          <a:xfrm>
            <a:off x="297712" y="1050202"/>
            <a:ext cx="8548576" cy="5567881"/>
            <a:chOff x="297712" y="1050202"/>
            <a:chExt cx="8548576" cy="5233639"/>
          </a:xfrm>
        </p:grpSpPr>
        <p:sp>
          <p:nvSpPr>
            <p:cNvPr id="29" name="모서리가 둥근 직사각형 28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66"/>
          <p:cNvGrpSpPr/>
          <p:nvPr/>
        </p:nvGrpSpPr>
        <p:grpSpPr>
          <a:xfrm>
            <a:off x="562305" y="885997"/>
            <a:ext cx="4848681" cy="495300"/>
            <a:chOff x="562305" y="885997"/>
            <a:chExt cx="4848681" cy="495300"/>
          </a:xfrm>
        </p:grpSpPr>
        <p:sp>
          <p:nvSpPr>
            <p:cNvPr id="18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19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3681774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4372311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&lt;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유럽의 폐기물 고형연료화 사업</a:t>
              </a: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(4)&gt;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55828" y="1556122"/>
            <a:ext cx="8424863" cy="2561349"/>
            <a:chOff x="323850" y="981075"/>
            <a:chExt cx="8424863" cy="2561349"/>
          </a:xfrm>
        </p:grpSpPr>
        <p:sp>
          <p:nvSpPr>
            <p:cNvPr id="17" name="TextBox 16"/>
            <p:cNvSpPr txBox="1"/>
            <p:nvPr/>
          </p:nvSpPr>
          <p:spPr>
            <a:xfrm>
              <a:off x="323850" y="981075"/>
              <a:ext cx="4594225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dirty="0"/>
                <a:t> </a:t>
              </a:r>
              <a:r>
                <a:rPr kumimoji="0" lang="ko-KR" altLang="en-US" sz="2400" dirty="0">
                  <a:latin typeface="HY헤드라인M" pitchFamily="18" charset="-127"/>
                  <a:ea typeface="HY헤드라인M" pitchFamily="18" charset="-127"/>
                </a:rPr>
                <a:t>유럽정부의 고형연료</a:t>
              </a:r>
              <a:r>
                <a:rPr kumimoji="0" lang="en-US" altLang="ko-KR" sz="2400" dirty="0">
                  <a:latin typeface="HY견명조" pitchFamily="18" charset="-127"/>
                  <a:ea typeface="HY견명조" pitchFamily="18" charset="-127"/>
                </a:rPr>
                <a:t>(</a:t>
              </a:r>
              <a:r>
                <a:rPr kumimoji="0" lang="en-US" altLang="ko-KR" sz="2400" dirty="0">
                  <a:latin typeface="HY헤드라인M" pitchFamily="18" charset="-127"/>
                  <a:ea typeface="HY헤드라인M" pitchFamily="18" charset="-127"/>
                </a:rPr>
                <a:t>SRF</a:t>
              </a:r>
              <a:r>
                <a:rPr kumimoji="0" lang="en-US" altLang="ko-KR" sz="2400" dirty="0">
                  <a:latin typeface="HY견명조" pitchFamily="18" charset="-127"/>
                  <a:ea typeface="HY견명조" pitchFamily="18" charset="-127"/>
                </a:rPr>
                <a:t>)</a:t>
              </a:r>
              <a:r>
                <a:rPr kumimoji="0" lang="en-US" altLang="ko-KR" sz="2400" dirty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sz="2400" dirty="0">
                  <a:latin typeface="HY헤드라인M" pitchFamily="18" charset="-127"/>
                  <a:ea typeface="HY헤드라인M" pitchFamily="18" charset="-127"/>
                </a:rPr>
                <a:t>시각</a:t>
              </a: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323850" y="1968147"/>
              <a:ext cx="8424863" cy="15742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 smtClean="0">
                  <a:latin typeface="HY헤드라인M" pitchFamily="18" charset="-127"/>
                  <a:ea typeface="HY헤드라인M" pitchFamily="18" charset="-127"/>
                </a:rPr>
                <a:t>  1. SRF</a:t>
              </a:r>
              <a:r>
                <a:rPr kumimoji="0" lang="en-US" altLang="ko-KR" dirty="0">
                  <a:latin typeface="HY헤드라인M" pitchFamily="18" charset="-127"/>
                  <a:ea typeface="HY헤드라인M" pitchFamily="18" charset="-127"/>
                </a:rPr>
                <a:t>(</a:t>
              </a:r>
              <a:r>
                <a:rPr kumimoji="0" lang="ko-KR" altLang="en-US" dirty="0">
                  <a:latin typeface="HY헤드라인M" pitchFamily="18" charset="-127"/>
                  <a:ea typeface="HY헤드라인M" pitchFamily="18" charset="-127"/>
                </a:rPr>
                <a:t>또는 </a:t>
              </a:r>
              <a:r>
                <a:rPr kumimoji="0" lang="en-US" altLang="ko-KR" dirty="0">
                  <a:latin typeface="HY헤드라인M" pitchFamily="18" charset="-127"/>
                  <a:ea typeface="HY헤드라인M" pitchFamily="18" charset="-127"/>
                </a:rPr>
                <a:t>WDF, RDF)</a:t>
              </a:r>
              <a:r>
                <a:rPr kumimoji="0" lang="ko-KR" altLang="en-US" dirty="0">
                  <a:latin typeface="HY헤드라인M" pitchFamily="18" charset="-127"/>
                  <a:ea typeface="HY헤드라인M" pitchFamily="18" charset="-127"/>
                </a:rPr>
                <a:t>는 그것이 연소되어 열을 생산하기 전까지는 원칙적으로 </a:t>
              </a:r>
              <a:endParaRPr kumimoji="0" lang="en-US" altLang="ko-KR" dirty="0">
                <a:latin typeface="HY헤드라인M" pitchFamily="18" charset="-127"/>
                <a:ea typeface="HY헤드라인M" pitchFamily="18" charset="-127"/>
              </a:endParaRPr>
            </a:p>
            <a:p>
              <a:pPr marL="342900" indent="-342900" fontAlgn="auto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latin typeface="HY헤드라인M" pitchFamily="18" charset="-127"/>
                  <a:ea typeface="HY헤드라인M" pitchFamily="18" charset="-127"/>
                </a:rPr>
                <a:t>    </a:t>
              </a:r>
              <a:r>
                <a:rPr kumimoji="0" lang="en-US" altLang="ko-KR" dirty="0" smtClean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dirty="0" smtClean="0">
                  <a:latin typeface="HY헤드라인M" pitchFamily="18" charset="-127"/>
                  <a:ea typeface="HY헤드라인M" pitchFamily="18" charset="-127"/>
                </a:rPr>
                <a:t>폐기물로 </a:t>
              </a:r>
              <a:r>
                <a:rPr kumimoji="0" lang="ko-KR" altLang="en-US" dirty="0">
                  <a:latin typeface="HY헤드라인M" pitchFamily="18" charset="-127"/>
                  <a:ea typeface="HY헤드라인M" pitchFamily="18" charset="-127"/>
                </a:rPr>
                <a:t>간주</a:t>
              </a:r>
            </a:p>
            <a:p>
              <a:pPr fontAlgn="auto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 smtClean="0">
                  <a:latin typeface="HY헤드라인M" pitchFamily="18" charset="-127"/>
                  <a:ea typeface="HY헤드라인M" pitchFamily="18" charset="-127"/>
                </a:rPr>
                <a:t>  2. SRF</a:t>
              </a:r>
              <a:r>
                <a:rPr kumimoji="0" lang="ko-KR" altLang="en-US" dirty="0">
                  <a:latin typeface="HY헤드라인M" pitchFamily="18" charset="-127"/>
                  <a:ea typeface="HY헤드라인M" pitchFamily="18" charset="-127"/>
                </a:rPr>
                <a:t>를 연소하는 경우는 폐기물소각과 마찬가지로 유럽의 폐기물 소각법령에   </a:t>
              </a:r>
              <a:endParaRPr kumimoji="0" lang="en-US" altLang="ko-KR" dirty="0">
                <a:latin typeface="HY헤드라인M" pitchFamily="18" charset="-127"/>
                <a:ea typeface="HY헤드라인M" pitchFamily="18" charset="-127"/>
              </a:endParaRPr>
            </a:p>
            <a:p>
              <a:pPr fontAlgn="auto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latin typeface="HY헤드라인M" pitchFamily="18" charset="-127"/>
                  <a:ea typeface="HY헤드라인M" pitchFamily="18" charset="-127"/>
                </a:rPr>
                <a:t>    </a:t>
              </a:r>
              <a:r>
                <a:rPr kumimoji="0" lang="en-US" altLang="ko-KR" dirty="0" smtClean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dirty="0" smtClean="0">
                  <a:latin typeface="HY헤드라인M" pitchFamily="18" charset="-127"/>
                  <a:ea typeface="HY헤드라인M" pitchFamily="18" charset="-127"/>
                </a:rPr>
                <a:t>따름</a:t>
              </a:r>
              <a:endParaRPr kumimoji="0" lang="ko-KR" altLang="en-US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22" name="Picture 9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57" y="2205322"/>
            <a:ext cx="314325" cy="355600"/>
          </a:xfrm>
          <a:prstGeom prst="rect">
            <a:avLst/>
          </a:prstGeom>
          <a:noFill/>
        </p:spPr>
      </p:pic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375971" y="2180870"/>
            <a:ext cx="4497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정부의 입장에서 현재 </a:t>
            </a:r>
            <a:r>
              <a:rPr lang="en-US" altLang="ko-KR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SRF</a:t>
            </a: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의 개념</a:t>
            </a:r>
          </a:p>
        </p:txBody>
      </p:sp>
      <p:pic>
        <p:nvPicPr>
          <p:cNvPr id="24" name="Picture 9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25" y="4356206"/>
            <a:ext cx="314325" cy="355600"/>
          </a:xfrm>
          <a:prstGeom prst="rect">
            <a:avLst/>
          </a:prstGeom>
          <a:noFill/>
        </p:spPr>
      </p:pic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377539" y="4312900"/>
            <a:ext cx="4497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SRF</a:t>
            </a: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에 대한 정부의 원칙</a:t>
            </a:r>
          </a:p>
        </p:txBody>
      </p:sp>
      <p:sp>
        <p:nvSpPr>
          <p:cNvPr id="26" name="직사각형 5"/>
          <p:cNvSpPr>
            <a:spLocks noChangeArrowheads="1"/>
          </p:cNvSpPr>
          <p:nvPr/>
        </p:nvSpPr>
        <p:spPr bwMode="auto">
          <a:xfrm>
            <a:off x="455828" y="4710137"/>
            <a:ext cx="8405368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kumimoji="0" lang="en-US" altLang="ko-KR" dirty="0" smtClean="0">
                <a:latin typeface="HY헤드라인M" pitchFamily="18" charset="-127"/>
                <a:ea typeface="HY헤드라인M" pitchFamily="18" charset="-127"/>
              </a:rPr>
              <a:t>  1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기본적으로 폐기물로부터 에너지를 생산한다는 취지는 지지</a:t>
            </a:r>
          </a:p>
          <a:p>
            <a:pPr>
              <a:lnSpc>
                <a:spcPts val="3000"/>
              </a:lnSpc>
            </a:pPr>
            <a:r>
              <a:rPr kumimoji="0" lang="en-US" altLang="ko-KR" dirty="0" smtClean="0">
                <a:latin typeface="HY헤드라인M" pitchFamily="18" charset="-127"/>
                <a:ea typeface="HY헤드라인M" pitchFamily="18" charset="-127"/>
              </a:rPr>
              <a:t>  2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폐기물로부터 에너지를 생산하는 것이 폐기물처리의 기본원칙인 폐기물발생</a:t>
            </a:r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3000"/>
              </a:lnSpc>
            </a:pP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en-US" altLang="ko-KR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kumimoji="0" lang="ko-KR" altLang="en-US" dirty="0" smtClean="0">
                <a:latin typeface="HY헤드라인M" pitchFamily="18" charset="-127"/>
                <a:ea typeface="HY헤드라인M" pitchFamily="18" charset="-127"/>
              </a:rPr>
              <a:t>억제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-&gt;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재이용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-&gt;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재활용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-&gt;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에너지생산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-&gt;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처분이라는 기본 틀을 준수</a:t>
            </a:r>
          </a:p>
          <a:p>
            <a:pPr>
              <a:lnSpc>
                <a:spcPts val="3000"/>
              </a:lnSpc>
            </a:pPr>
            <a:r>
              <a:rPr kumimoji="0" lang="en-US" altLang="ko-KR" dirty="0" smtClean="0">
                <a:latin typeface="HY헤드라인M" pitchFamily="18" charset="-127"/>
                <a:ea typeface="HY헤드라인M" pitchFamily="18" charset="-127"/>
              </a:rPr>
              <a:t>  3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폐기물로부터 에너지를 생산하는 경우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가장 실질적으로 가능한 방법을 </a:t>
            </a:r>
            <a:r>
              <a:rPr kumimoji="0" lang="ko-KR" altLang="en-US" dirty="0" smtClean="0">
                <a:latin typeface="HY헤드라인M" pitchFamily="18" charset="-127"/>
                <a:ea typeface="HY헤드라인M" pitchFamily="18" charset="-127"/>
              </a:rPr>
              <a:t>사용 </a:t>
            </a:r>
            <a:endParaRPr kumimoji="0"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3000"/>
              </a:lnSpc>
            </a:pPr>
            <a:r>
              <a:rPr kumimoji="0" lang="en-US" altLang="ko-KR" dirty="0" smtClean="0">
                <a:latin typeface="HY헤드라인M" pitchFamily="18" charset="-127"/>
                <a:ea typeface="HY헤드라인M" pitchFamily="18" charset="-127"/>
              </a:rPr>
              <a:t>     (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예를 들면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가능한 가장 좋은 방법인 열병합발전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6"/>
          <p:cNvGrpSpPr/>
          <p:nvPr/>
        </p:nvGrpSpPr>
        <p:grpSpPr>
          <a:xfrm>
            <a:off x="297712" y="1050202"/>
            <a:ext cx="8548576" cy="5567881"/>
            <a:chOff x="297712" y="1050202"/>
            <a:chExt cx="8548576" cy="5233639"/>
          </a:xfrm>
        </p:grpSpPr>
        <p:sp>
          <p:nvSpPr>
            <p:cNvPr id="29" name="모서리가 둥근 직사각형 28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66"/>
          <p:cNvGrpSpPr/>
          <p:nvPr/>
        </p:nvGrpSpPr>
        <p:grpSpPr>
          <a:xfrm>
            <a:off x="562305" y="885997"/>
            <a:ext cx="4848681" cy="495300"/>
            <a:chOff x="562305" y="885997"/>
            <a:chExt cx="4848681" cy="495300"/>
          </a:xfrm>
        </p:grpSpPr>
        <p:sp>
          <p:nvSpPr>
            <p:cNvPr id="18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19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3681774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4372311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&lt;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유럽의 폐기물 고형연료화 사업</a:t>
              </a: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(5)&gt;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651150" y="1618133"/>
            <a:ext cx="8094020" cy="4895017"/>
            <a:chOff x="468313" y="1052513"/>
            <a:chExt cx="7701528" cy="4895017"/>
          </a:xfrm>
        </p:grpSpPr>
        <p:sp>
          <p:nvSpPr>
            <p:cNvPr id="23" name="직사각형 3"/>
            <p:cNvSpPr>
              <a:spLocks noChangeArrowheads="1"/>
            </p:cNvSpPr>
            <p:nvPr/>
          </p:nvSpPr>
          <p:spPr bwMode="auto">
            <a:xfrm>
              <a:off x="515617" y="1700213"/>
              <a:ext cx="7654224" cy="4247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en-US" altLang="ko-KR" dirty="0" smtClean="0"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kumimoji="0" lang="ko-KR" altLang="en-US" dirty="0" smtClean="0">
                  <a:latin typeface="HY헤드라인M" pitchFamily="18" charset="-127"/>
                  <a:ea typeface="HY헤드라인M" pitchFamily="18" charset="-127"/>
                </a:rPr>
                <a:t>폐기물 중 포함된 유기물 </a:t>
              </a:r>
              <a:r>
                <a:rPr kumimoji="0" lang="en-US" altLang="ko-KR" dirty="0" smtClean="0">
                  <a:latin typeface="HY헤드라인M" pitchFamily="18" charset="-127"/>
                  <a:ea typeface="HY헤드라인M" pitchFamily="18" charset="-127"/>
                </a:rPr>
                <a:t>(</a:t>
              </a:r>
              <a:r>
                <a:rPr kumimoji="0" lang="ko-KR" altLang="en-US" dirty="0" smtClean="0">
                  <a:latin typeface="HY헤드라인M" pitchFamily="18" charset="-127"/>
                  <a:ea typeface="HY헤드라인M" pitchFamily="18" charset="-127"/>
                </a:rPr>
                <a:t>목재</a:t>
              </a:r>
              <a:r>
                <a:rPr kumimoji="0" lang="en-US" altLang="ko-KR" dirty="0" smtClean="0"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kumimoji="0" lang="ko-KR" altLang="en-US" dirty="0" smtClean="0">
                  <a:latin typeface="HY헤드라인M" pitchFamily="18" charset="-127"/>
                  <a:ea typeface="HY헤드라인M" pitchFamily="18" charset="-127"/>
                </a:rPr>
                <a:t>종이</a:t>
              </a:r>
              <a:r>
                <a:rPr kumimoji="0" lang="en-US" altLang="ko-KR" dirty="0" smtClean="0">
                  <a:latin typeface="HY헤드라인M" pitchFamily="18" charset="-127"/>
                  <a:ea typeface="HY헤드라인M" pitchFamily="18" charset="-127"/>
                </a:rPr>
                <a:t>)</a:t>
              </a:r>
              <a:r>
                <a:rPr kumimoji="0" lang="ko-KR" altLang="en-US" dirty="0" smtClean="0">
                  <a:latin typeface="HY헤드라인M" pitchFamily="18" charset="-127"/>
                  <a:ea typeface="HY헤드라인M" pitchFamily="18" charset="-127"/>
                </a:rPr>
                <a:t>을 에너지화 하는 것은 기후 </a:t>
              </a:r>
              <a:endParaRPr kumimoji="0"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kumimoji="0" lang="en-US" altLang="ko-KR" dirty="0" smtClean="0"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kumimoji="0" lang="ko-KR" altLang="en-US" dirty="0" smtClean="0">
                  <a:latin typeface="HY헤드라인M" pitchFamily="18" charset="-127"/>
                  <a:ea typeface="HY헤드라인M" pitchFamily="18" charset="-127"/>
                </a:rPr>
                <a:t>변화에 도움이 된다</a:t>
              </a:r>
              <a:r>
                <a:rPr kumimoji="0" lang="en-US" altLang="ko-KR" dirty="0" smtClean="0">
                  <a:latin typeface="HY헤드라인M" pitchFamily="18" charset="-127"/>
                  <a:ea typeface="HY헤드라인M" pitchFamily="18" charset="-127"/>
                </a:rPr>
                <a:t>.</a:t>
              </a:r>
            </a:p>
            <a:p>
              <a:endParaRPr kumimoji="0" lang="en-US" altLang="ko-KR" dirty="0"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kumimoji="0" lang="en-US" altLang="ko-KR" dirty="0" smtClean="0"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kumimoji="0" lang="ko-KR" altLang="en-US" dirty="0" smtClean="0">
                  <a:latin typeface="HY헤드라인M" pitchFamily="18" charset="-127"/>
                  <a:ea typeface="HY헤드라인M" pitchFamily="18" charset="-127"/>
                </a:rPr>
                <a:t>생산된 </a:t>
              </a:r>
              <a:r>
                <a:rPr kumimoji="0" lang="en-US" altLang="ko-KR" dirty="0">
                  <a:latin typeface="HY헤드라인M" pitchFamily="18" charset="-127"/>
                  <a:ea typeface="HY헤드라인M" pitchFamily="18" charset="-127"/>
                </a:rPr>
                <a:t>SRF</a:t>
              </a:r>
              <a:r>
                <a:rPr kumimoji="0" lang="ko-KR" altLang="en-US" dirty="0">
                  <a:latin typeface="HY헤드라인M" pitchFamily="18" charset="-127"/>
                  <a:ea typeface="HY헤드라인M" pitchFamily="18" charset="-127"/>
                </a:rPr>
                <a:t>가 일반 소각로에서 열생산을 위하여 소각되기 보다는 </a:t>
              </a:r>
              <a:endParaRPr kumimoji="0" lang="en-US" altLang="ko-KR" dirty="0"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kumimoji="0" lang="en-US" altLang="ko-KR" dirty="0"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kumimoji="0" lang="ko-KR" altLang="en-US" dirty="0">
                  <a:latin typeface="HY헤드라인M" pitchFamily="18" charset="-127"/>
                  <a:ea typeface="HY헤드라인M" pitchFamily="18" charset="-127"/>
                </a:rPr>
                <a:t>시멘트 </a:t>
              </a:r>
              <a:r>
                <a:rPr kumimoji="0" lang="ko-KR" altLang="en-US" dirty="0" err="1">
                  <a:latin typeface="HY헤드라인M" pitchFamily="18" charset="-127"/>
                  <a:ea typeface="HY헤드라인M" pitchFamily="18" charset="-127"/>
                </a:rPr>
                <a:t>킬른</a:t>
              </a:r>
              <a:r>
                <a:rPr kumimoji="0" lang="ko-KR" altLang="en-US" dirty="0">
                  <a:latin typeface="HY헤드라인M" pitchFamily="18" charset="-127"/>
                  <a:ea typeface="HY헤드라인M" pitchFamily="18" charset="-127"/>
                </a:rPr>
                <a:t> 및 발전소와 같은 시설에서 나은 효율로 이용된다는 것은 </a:t>
              </a:r>
              <a:endParaRPr kumimoji="0" lang="en-US" altLang="ko-KR" dirty="0"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kumimoji="0" lang="en-US" altLang="ko-KR" dirty="0"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kumimoji="0" lang="ko-KR" altLang="en-US" dirty="0">
                  <a:latin typeface="HY헤드라인M" pitchFamily="18" charset="-127"/>
                  <a:ea typeface="HY헤드라인M" pitchFamily="18" charset="-127"/>
                </a:rPr>
                <a:t>바람직하다</a:t>
              </a:r>
              <a:r>
                <a:rPr kumimoji="0" lang="en-US" altLang="ko-KR" dirty="0">
                  <a:latin typeface="HY헤드라인M" pitchFamily="18" charset="-127"/>
                  <a:ea typeface="HY헤드라인M" pitchFamily="18" charset="-127"/>
                </a:rPr>
                <a:t>.</a:t>
              </a:r>
            </a:p>
            <a:p>
              <a:pPr>
                <a:buFont typeface="Wingdings" pitchFamily="2" charset="2"/>
                <a:buChar char="ü"/>
              </a:pPr>
              <a:endParaRPr kumimoji="0" lang="en-US" altLang="ko-KR" dirty="0"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kumimoji="0" lang="en-US" altLang="ko-KR" dirty="0" smtClean="0"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kumimoji="0" lang="ko-KR" altLang="en-US" dirty="0" smtClean="0">
                  <a:latin typeface="HY헤드라인M" pitchFamily="18" charset="-127"/>
                  <a:ea typeface="HY헤드라인M" pitchFamily="18" charset="-127"/>
                </a:rPr>
                <a:t>그러나 </a:t>
              </a:r>
              <a:r>
                <a:rPr kumimoji="0" lang="en-US" altLang="ko-KR" dirty="0">
                  <a:latin typeface="HY헤드라인M" pitchFamily="18" charset="-127"/>
                  <a:ea typeface="HY헤드라인M" pitchFamily="18" charset="-127"/>
                </a:rPr>
                <a:t>SRF</a:t>
              </a:r>
              <a:r>
                <a:rPr kumimoji="0" lang="ko-KR" altLang="en-US" dirty="0">
                  <a:latin typeface="HY헤드라인M" pitchFamily="18" charset="-127"/>
                  <a:ea typeface="HY헤드라인M" pitchFamily="18" charset="-127"/>
                </a:rPr>
                <a:t>가 표준화되기 전에 폐기물 저감 및 재활용이 이루어 져야 </a:t>
              </a:r>
              <a:endParaRPr kumimoji="0" lang="en-US" altLang="ko-KR" dirty="0"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kumimoji="0" lang="en-US" altLang="ko-KR" dirty="0"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kumimoji="0" lang="ko-KR" altLang="en-US" dirty="0">
                  <a:latin typeface="HY헤드라인M" pitchFamily="18" charset="-127"/>
                  <a:ea typeface="HY헤드라인M" pitchFamily="18" charset="-127"/>
                </a:rPr>
                <a:t>한다</a:t>
              </a:r>
              <a:r>
                <a:rPr kumimoji="0" lang="en-US" altLang="ko-KR" dirty="0">
                  <a:latin typeface="HY헤드라인M" pitchFamily="18" charset="-127"/>
                  <a:ea typeface="HY헤드라인M" pitchFamily="18" charset="-127"/>
                </a:rPr>
                <a:t>.</a:t>
              </a:r>
            </a:p>
            <a:p>
              <a:pPr>
                <a:buFont typeface="Wingdings" pitchFamily="2" charset="2"/>
                <a:buChar char="ü"/>
              </a:pPr>
              <a:endParaRPr kumimoji="0" lang="en-US" altLang="ko-KR" dirty="0"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kumimoji="0" lang="en-US" altLang="ko-KR" dirty="0" smtClean="0"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kumimoji="0" lang="en-US" altLang="ko-KR" dirty="0">
                  <a:latin typeface="HY헤드라인M" pitchFamily="18" charset="-127"/>
                  <a:ea typeface="HY헤드라인M" pitchFamily="18" charset="-127"/>
                </a:rPr>
                <a:t>ECOS</a:t>
              </a:r>
              <a:r>
                <a:rPr kumimoji="0" lang="ko-KR" altLang="en-US" dirty="0">
                  <a:latin typeface="HY헤드라인M" pitchFamily="18" charset="-127"/>
                  <a:ea typeface="HY헤드라인M" pitchFamily="18" charset="-127"/>
                </a:rPr>
                <a:t>는 발열량이 낮고</a:t>
              </a:r>
              <a:r>
                <a:rPr kumimoji="0" lang="en-US" altLang="ko-KR" dirty="0"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kumimoji="0" lang="ko-KR" altLang="en-US" dirty="0">
                  <a:latin typeface="HY헤드라인M" pitchFamily="18" charset="-127"/>
                  <a:ea typeface="HY헤드라인M" pitchFamily="18" charset="-127"/>
                </a:rPr>
                <a:t>오염물질이 많이 함유된 폐기물을 표준화된</a:t>
              </a:r>
              <a:endParaRPr kumimoji="0" lang="en-US" altLang="ko-KR" dirty="0"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kumimoji="0" lang="en-US" altLang="ko-KR" dirty="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kumimoji="0" lang="ko-KR" altLang="en-US" dirty="0">
                  <a:latin typeface="HY헤드라인M" pitchFamily="18" charset="-127"/>
                  <a:ea typeface="HY헤드라인M" pitchFamily="18" charset="-127"/>
                </a:rPr>
                <a:t> 질 좋은 연료라고 부르기를 거부한다</a:t>
              </a:r>
              <a:r>
                <a:rPr kumimoji="0" lang="en-US" altLang="ko-KR" dirty="0">
                  <a:latin typeface="HY헤드라인M" pitchFamily="18" charset="-127"/>
                  <a:ea typeface="HY헤드라인M" pitchFamily="18" charset="-127"/>
                </a:rPr>
                <a:t>. </a:t>
              </a:r>
            </a:p>
            <a:p>
              <a:pPr>
                <a:buFont typeface="Wingdings" pitchFamily="2" charset="2"/>
                <a:buChar char="ü"/>
              </a:pPr>
              <a:endParaRPr kumimoji="0" lang="en-US" altLang="ko-KR" dirty="0"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kumimoji="0" lang="en-US" altLang="ko-KR" dirty="0" smtClean="0"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kumimoji="0" lang="en-US" altLang="ko-KR" dirty="0">
                  <a:latin typeface="HY헤드라인M" pitchFamily="18" charset="-127"/>
                  <a:ea typeface="HY헤드라인M" pitchFamily="18" charset="-127"/>
                </a:rPr>
                <a:t>ECOS</a:t>
              </a:r>
              <a:r>
                <a:rPr kumimoji="0" lang="ko-KR" altLang="en-US" dirty="0">
                  <a:latin typeface="HY헤드라인M" pitchFamily="18" charset="-127"/>
                  <a:ea typeface="HY헤드라인M" pitchFamily="18" charset="-127"/>
                </a:rPr>
                <a:t>는 </a:t>
              </a:r>
              <a:r>
                <a:rPr kumimoji="0" lang="en-US" altLang="ko-KR" dirty="0">
                  <a:latin typeface="HY헤드라인M" pitchFamily="18" charset="-127"/>
                  <a:ea typeface="HY헤드라인M" pitchFamily="18" charset="-127"/>
                </a:rPr>
                <a:t>SRF</a:t>
              </a:r>
              <a:r>
                <a:rPr kumimoji="0" lang="ko-KR" altLang="en-US" dirty="0">
                  <a:latin typeface="HY헤드라인M" pitchFamily="18" charset="-127"/>
                  <a:ea typeface="HY헤드라인M" pitchFamily="18" charset="-127"/>
                </a:rPr>
                <a:t>에 포함된 유해물질에 대하여 더욱 강한 기준을 정해줄 </a:t>
              </a:r>
              <a:endParaRPr kumimoji="0" lang="en-US" altLang="ko-KR" dirty="0"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kumimoji="0" lang="en-US" altLang="ko-KR" dirty="0"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kumimoji="0" lang="ko-KR" altLang="en-US" dirty="0">
                  <a:latin typeface="HY헤드라인M" pitchFamily="18" charset="-127"/>
                  <a:ea typeface="HY헤드라인M" pitchFamily="18" charset="-127"/>
                </a:rPr>
                <a:t>것을 요구한다</a:t>
              </a:r>
              <a:r>
                <a:rPr kumimoji="0" lang="en-US" altLang="ko-KR" dirty="0">
                  <a:latin typeface="HY헤드라인M" pitchFamily="18" charset="-127"/>
                  <a:ea typeface="HY헤드라인M" pitchFamily="18" charset="-127"/>
                </a:rPr>
                <a:t>.</a:t>
              </a:r>
              <a:endParaRPr kumimoji="0" lang="ko-KR" altLang="en-US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8313" y="1052513"/>
              <a:ext cx="5190802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dirty="0"/>
                <a:t> </a:t>
              </a:r>
              <a:r>
                <a:rPr kumimoji="0" lang="ko-KR" altLang="en-US" sz="2400" dirty="0">
                  <a:latin typeface="HY헤드라인M" pitchFamily="18" charset="-127"/>
                  <a:ea typeface="HY헤드라인M" pitchFamily="18" charset="-127"/>
                </a:rPr>
                <a:t>시민단체</a:t>
              </a:r>
              <a:r>
                <a:rPr kumimoji="0" lang="en-US" altLang="ko-KR" sz="2400" dirty="0">
                  <a:latin typeface="HY견명조" pitchFamily="18" charset="-127"/>
                  <a:ea typeface="HY견명조" pitchFamily="18" charset="-127"/>
                </a:rPr>
                <a:t>(</a:t>
              </a:r>
              <a:r>
                <a:rPr kumimoji="0" lang="en-US" altLang="ko-KR" sz="2400" dirty="0">
                  <a:latin typeface="HY헤드라인M" pitchFamily="18" charset="-127"/>
                  <a:ea typeface="HY헤드라인M" pitchFamily="18" charset="-127"/>
                </a:rPr>
                <a:t>ECOS</a:t>
              </a:r>
              <a:r>
                <a:rPr kumimoji="0" lang="en-US" altLang="ko-KR" sz="2400" dirty="0">
                  <a:latin typeface="HY견명조" pitchFamily="18" charset="-127"/>
                  <a:ea typeface="HY견명조" pitchFamily="18" charset="-127"/>
                </a:rPr>
                <a:t>)</a:t>
              </a:r>
              <a:r>
                <a:rPr kumimoji="0" lang="ko-KR" altLang="en-US" sz="2400" dirty="0">
                  <a:latin typeface="HY헤드라인M" pitchFamily="18" charset="-127"/>
                  <a:ea typeface="HY헤드라인M" pitchFamily="18" charset="-127"/>
                </a:rPr>
                <a:t>의 고형연료</a:t>
              </a:r>
              <a:r>
                <a:rPr kumimoji="0" lang="en-US" altLang="ko-KR" sz="2400" dirty="0">
                  <a:latin typeface="HY헤드라인M" pitchFamily="18" charset="-127"/>
                  <a:ea typeface="HY헤드라인M" pitchFamily="18" charset="-127"/>
                </a:rPr>
                <a:t>(SRF) </a:t>
              </a:r>
              <a:r>
                <a:rPr kumimoji="0" lang="ko-KR" altLang="en-US" sz="2400" dirty="0">
                  <a:latin typeface="HY헤드라인M" pitchFamily="18" charset="-127"/>
                  <a:ea typeface="HY헤드라인M" pitchFamily="18" charset="-127"/>
                </a:rPr>
                <a:t>시각</a:t>
              </a:r>
            </a:p>
          </p:txBody>
        </p:sp>
      </p:grpSp>
      <p:pic>
        <p:nvPicPr>
          <p:cNvPr id="16" name="Picture 9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336" y="2362036"/>
            <a:ext cx="314325" cy="355600"/>
          </a:xfrm>
          <a:prstGeom prst="rect">
            <a:avLst/>
          </a:prstGeom>
          <a:noFill/>
        </p:spPr>
      </p:pic>
      <p:pic>
        <p:nvPicPr>
          <p:cNvPr id="17" name="Picture 9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16" y="3137028"/>
            <a:ext cx="314325" cy="355600"/>
          </a:xfrm>
          <a:prstGeom prst="rect">
            <a:avLst/>
          </a:prstGeom>
          <a:noFill/>
        </p:spPr>
      </p:pic>
      <p:pic>
        <p:nvPicPr>
          <p:cNvPr id="20" name="Picture 9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96" y="4233044"/>
            <a:ext cx="314325" cy="355600"/>
          </a:xfrm>
          <a:prstGeom prst="rect">
            <a:avLst/>
          </a:prstGeom>
          <a:noFill/>
        </p:spPr>
      </p:pic>
      <p:pic>
        <p:nvPicPr>
          <p:cNvPr id="21" name="Picture 9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776" y="5066404"/>
            <a:ext cx="314325" cy="355600"/>
          </a:xfrm>
          <a:prstGeom prst="rect">
            <a:avLst/>
          </a:prstGeom>
          <a:noFill/>
        </p:spPr>
      </p:pic>
      <p:pic>
        <p:nvPicPr>
          <p:cNvPr id="25" name="Picture 9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56" y="5890036"/>
            <a:ext cx="314325" cy="35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6"/>
          <p:cNvGrpSpPr/>
          <p:nvPr/>
        </p:nvGrpSpPr>
        <p:grpSpPr>
          <a:xfrm>
            <a:off x="297712" y="1050202"/>
            <a:ext cx="8548576" cy="5567881"/>
            <a:chOff x="297712" y="1050202"/>
            <a:chExt cx="8548576" cy="5233639"/>
          </a:xfrm>
        </p:grpSpPr>
        <p:sp>
          <p:nvSpPr>
            <p:cNvPr id="29" name="모서리가 둥근 직사각형 28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66"/>
          <p:cNvGrpSpPr/>
          <p:nvPr/>
        </p:nvGrpSpPr>
        <p:grpSpPr>
          <a:xfrm>
            <a:off x="562305" y="885997"/>
            <a:ext cx="4848681" cy="495300"/>
            <a:chOff x="562305" y="885997"/>
            <a:chExt cx="4848681" cy="495300"/>
          </a:xfrm>
        </p:grpSpPr>
        <p:sp>
          <p:nvSpPr>
            <p:cNvPr id="18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19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3681774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4372311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&lt;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일본의 폐기물 고형연료화 사업</a:t>
              </a: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(1)&gt;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7" name="모서리가 둥근 직사각형 16"/>
          <p:cNvSpPr/>
          <p:nvPr/>
        </p:nvSpPr>
        <p:spPr>
          <a:xfrm>
            <a:off x="599624" y="2481185"/>
            <a:ext cx="7834257" cy="193517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 dirty="0"/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959987" y="2547756"/>
            <a:ext cx="7117654" cy="165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kumimoji="0" lang="en-US" altLang="ko-KR" dirty="0" smtClean="0">
                <a:latin typeface="HY헤드라인M" pitchFamily="18" charset="-127"/>
                <a:ea typeface="HY헤드라인M" pitchFamily="18" charset="-127"/>
              </a:rPr>
              <a:t> Pellet 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성형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RDF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중심</a:t>
            </a:r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 건조 및 성형으로 </a:t>
            </a:r>
            <a:r>
              <a:rPr kumimoji="0" lang="ko-KR" altLang="en-US" dirty="0" smtClean="0">
                <a:latin typeface="HY헤드라인M" pitchFamily="18" charset="-127"/>
                <a:ea typeface="HY헤드라인M" pitchFamily="18" charset="-127"/>
              </a:rPr>
              <a:t>품질관리 </a:t>
            </a:r>
            <a:r>
              <a:rPr kumimoji="0" lang="en-US" altLang="ko-KR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dirty="0" smtClean="0">
                <a:latin typeface="HY헤드라인M" pitchFamily="18" charset="-127"/>
                <a:ea typeface="HY헤드라인M" pitchFamily="18" charset="-127"/>
              </a:rPr>
              <a:t>건조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및 성형으로 인한 생산비 높음</a:t>
            </a:r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전용 보일러에서 전량 이용</a:t>
            </a:r>
          </a:p>
        </p:txBody>
      </p:sp>
      <p:sp>
        <p:nvSpPr>
          <p:cNvPr id="21" name="제목 2"/>
          <p:cNvSpPr txBox="1">
            <a:spLocks/>
          </p:cNvSpPr>
          <p:nvPr/>
        </p:nvSpPr>
        <p:spPr>
          <a:xfrm>
            <a:off x="599624" y="1660740"/>
            <a:ext cx="4176713" cy="503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sz="2400" b="1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일본의 고형연료</a:t>
            </a:r>
            <a:r>
              <a:rPr kumimoji="0" lang="en-US" altLang="ko-KR" sz="2400" b="1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 </a:t>
            </a:r>
            <a:r>
              <a:rPr kumimoji="0" lang="ko-KR" altLang="en-US" sz="2400" b="1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사업의 특징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28187" y="4716416"/>
            <a:ext cx="795923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 일본의 경우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고형연료는 단순히 연료의 개념으로 재생에너지의 개념 미비</a:t>
            </a:r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실제적으로 폐기물 광역처리의 개념이 강함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중소형 소각로 대체</a:t>
            </a:r>
            <a:endParaRPr kumimoji="0" lang="en-US" altLang="ko-KR" dirty="0"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kumimoji="0" lang="en-US" altLang="ko-KR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폐기물 이용 발전효율의 향상을 위하여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kumimoji="0" lang="ko-KR" altLang="en-US" dirty="0" err="1">
                <a:latin typeface="HY헤드라인M" pitchFamily="18" charset="-127"/>
                <a:ea typeface="HY헤드라인M" pitchFamily="18" charset="-127"/>
              </a:rPr>
              <a:t>순환형사회추진교부금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”을 지정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6"/>
          <p:cNvGrpSpPr/>
          <p:nvPr/>
        </p:nvGrpSpPr>
        <p:grpSpPr>
          <a:xfrm>
            <a:off x="297712" y="1050202"/>
            <a:ext cx="8548576" cy="5567881"/>
            <a:chOff x="297712" y="1050202"/>
            <a:chExt cx="8548576" cy="5233639"/>
          </a:xfrm>
        </p:grpSpPr>
        <p:sp>
          <p:nvSpPr>
            <p:cNvPr id="29" name="모서리가 둥근 직사각형 28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66"/>
          <p:cNvGrpSpPr/>
          <p:nvPr/>
        </p:nvGrpSpPr>
        <p:grpSpPr>
          <a:xfrm>
            <a:off x="562305" y="885997"/>
            <a:ext cx="4848681" cy="495300"/>
            <a:chOff x="562305" y="885997"/>
            <a:chExt cx="4848681" cy="495300"/>
          </a:xfrm>
        </p:grpSpPr>
        <p:sp>
          <p:nvSpPr>
            <p:cNvPr id="18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19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3681774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4372311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&lt;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일본의 폐기물 고형연료화 사업</a:t>
              </a: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(2)&gt;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4" name="제목 2"/>
          <p:cNvSpPr txBox="1">
            <a:spLocks/>
          </p:cNvSpPr>
          <p:nvPr/>
        </p:nvSpPr>
        <p:spPr>
          <a:xfrm>
            <a:off x="537328" y="1811572"/>
            <a:ext cx="4128939" cy="503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sz="2400" b="1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일본의 고형연료</a:t>
            </a:r>
            <a:r>
              <a:rPr kumimoji="0" lang="en-US" altLang="ko-KR" sz="2400" b="1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 </a:t>
            </a:r>
            <a:r>
              <a:rPr kumimoji="0" lang="ko-KR" altLang="en-US" sz="2400" b="1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사업의 문제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3594" y="3201337"/>
            <a:ext cx="2226892" cy="9848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latin typeface="맑은 고딕" pitchFamily="50" charset="-127"/>
                <a:ea typeface="맑은 고딕" pitchFamily="50" charset="-127"/>
              </a:rPr>
              <a:t>쓰레기의 특성</a:t>
            </a:r>
            <a:endParaRPr kumimoji="0"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 음식물 쓰레기</a:t>
            </a:r>
            <a:endParaRPr kumimoji="0"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 높은 수분 함유량</a:t>
            </a:r>
            <a:endParaRPr kumimoji="0"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6599" y="5254490"/>
            <a:ext cx="2320337" cy="7078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latin typeface="맑은 고딕" pitchFamily="50" charset="-127"/>
                <a:ea typeface="맑은 고딕" pitchFamily="50" charset="-127"/>
              </a:rPr>
              <a:t>고형연료</a:t>
            </a:r>
            <a:r>
              <a:rPr kumimoji="0" lang="en-US" altLang="ko-KR" sz="2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000" b="1" dirty="0">
                <a:latin typeface="맑은 고딕" pitchFamily="50" charset="-127"/>
                <a:ea typeface="맑은 고딕" pitchFamily="50" charset="-127"/>
              </a:rPr>
              <a:t>저장시설</a:t>
            </a:r>
            <a:endParaRPr kumimoji="0"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latin typeface="맑은 고딕" pitchFamily="50" charset="-127"/>
                <a:ea typeface="맑은 고딕" pitchFamily="50" charset="-127"/>
              </a:rPr>
              <a:t>(Silo)</a:t>
            </a:r>
            <a:endParaRPr kumimoji="0"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1619962" y="4480935"/>
            <a:ext cx="34889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400" b="1" dirty="0">
                <a:latin typeface="맑은 고딕" pitchFamily="50" charset="-127"/>
                <a:ea typeface="맑은 고딕" pitchFamily="50" charset="-127"/>
              </a:rPr>
              <a:t>+</a:t>
            </a:r>
            <a:endParaRPr kumimoji="0"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18"/>
          <p:cNvSpPr txBox="1">
            <a:spLocks noChangeArrowheads="1"/>
          </p:cNvSpPr>
          <p:nvPr/>
        </p:nvSpPr>
        <p:spPr bwMode="auto">
          <a:xfrm>
            <a:off x="3870375" y="3182483"/>
            <a:ext cx="4642026" cy="109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초기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</a:rPr>
              <a:t> RDF 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시설의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경우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</a:rPr>
              <a:t>,  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음식물 쓰레기에 의한 </a:t>
            </a:r>
            <a:endParaRPr kumimoji="0" lang="en-US" altLang="ko-KR" sz="14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2000"/>
              </a:lnSpc>
            </a:pP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문제 해결을 위하여 건조 및 </a:t>
            </a:r>
            <a:r>
              <a:rPr kumimoji="0" lang="ko-KR" altLang="en-US" sz="1400" b="1" dirty="0" err="1">
                <a:latin typeface="맑은 고딕" pitchFamily="50" charset="-127"/>
                <a:ea typeface="맑은 고딕" pitchFamily="50" charset="-127"/>
              </a:rPr>
              <a:t>소석회의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 첨가를 적극 활용</a:t>
            </a:r>
            <a:endParaRPr kumimoji="0" lang="en-US" altLang="ko-KR" sz="14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2000"/>
              </a:lnSpc>
              <a:buFont typeface="Wingdings" pitchFamily="2" charset="2"/>
              <a:buChar char="ü"/>
            </a:pP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건조 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</a:rPr>
              <a:t>-&gt; 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발열량 증가 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</a:rPr>
              <a:t>+ </a:t>
            </a:r>
            <a:r>
              <a:rPr kumimoji="0" lang="ko-KR" altLang="en-US" sz="1400" b="1" dirty="0" err="1">
                <a:latin typeface="맑은 고딕" pitchFamily="50" charset="-127"/>
                <a:ea typeface="맑은 고딕" pitchFamily="50" charset="-127"/>
              </a:rPr>
              <a:t>성형성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 확보 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</a:rPr>
              <a:t>(pelletizing)</a:t>
            </a:r>
          </a:p>
          <a:p>
            <a:pPr>
              <a:lnSpc>
                <a:spcPts val="2000"/>
              </a:lnSpc>
              <a:buFont typeface="Wingdings" pitchFamily="2" charset="2"/>
              <a:buChar char="ü"/>
            </a:pPr>
            <a:r>
              <a:rPr kumimoji="0" lang="ko-KR" altLang="en-US" sz="1400" b="1" dirty="0" err="1">
                <a:latin typeface="맑은 고딕" pitchFamily="50" charset="-127"/>
                <a:ea typeface="맑은 고딕" pitchFamily="50" charset="-127"/>
              </a:rPr>
              <a:t>소석회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첨가 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</a:rPr>
              <a:t>-&gt; 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음식물 부패 방지 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</a:rPr>
              <a:t>+ </a:t>
            </a:r>
            <a:r>
              <a:rPr kumimoji="0" lang="ko-KR" altLang="en-US" sz="1400" b="1" dirty="0" err="1">
                <a:latin typeface="맑은 고딕" pitchFamily="50" charset="-127"/>
                <a:ea typeface="맑은 고딕" pitchFamily="50" charset="-127"/>
              </a:rPr>
              <a:t>성형성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 확보</a:t>
            </a:r>
          </a:p>
        </p:txBody>
      </p:sp>
      <p:cxnSp>
        <p:nvCxnSpPr>
          <p:cNvPr id="34" name="직선 화살표 연결선 33"/>
          <p:cNvCxnSpPr/>
          <p:nvPr/>
        </p:nvCxnSpPr>
        <p:spPr>
          <a:xfrm>
            <a:off x="2967638" y="3644250"/>
            <a:ext cx="606454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3066426" y="5540240"/>
            <a:ext cx="60645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타원 35"/>
          <p:cNvSpPr/>
          <p:nvPr/>
        </p:nvSpPr>
        <p:spPr>
          <a:xfrm>
            <a:off x="3662440" y="2625075"/>
            <a:ext cx="4821685" cy="21605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7" name="TextBox 22"/>
          <p:cNvSpPr txBox="1">
            <a:spLocks noChangeArrowheads="1"/>
          </p:cNvSpPr>
          <p:nvPr/>
        </p:nvSpPr>
        <p:spPr bwMode="auto">
          <a:xfrm>
            <a:off x="4080177" y="5325928"/>
            <a:ext cx="138061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화재 사고 </a:t>
            </a:r>
            <a:r>
              <a:rPr kumimoji="0" lang="en-US" altLang="ko-KR" sz="20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kumimoji="0" lang="ko-KR" altLang="en-US" sz="2000" b="1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3890006" y="5111615"/>
            <a:ext cx="1684594" cy="857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9" name="TextBox 28"/>
          <p:cNvSpPr txBox="1">
            <a:spLocks noChangeArrowheads="1"/>
          </p:cNvSpPr>
          <p:nvPr/>
        </p:nvSpPr>
        <p:spPr bwMode="auto">
          <a:xfrm>
            <a:off x="5293127" y="4280837"/>
            <a:ext cx="170555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화석연료 이용 </a:t>
            </a:r>
            <a:r>
              <a:rPr kumimoji="0" lang="en-US" altLang="ko-KR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kumimoji="0" lang="ko-KR" altLang="en-US" b="1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6"/>
          <p:cNvGrpSpPr/>
          <p:nvPr/>
        </p:nvGrpSpPr>
        <p:grpSpPr>
          <a:xfrm>
            <a:off x="297712" y="1050202"/>
            <a:ext cx="8548576" cy="5567881"/>
            <a:chOff x="297712" y="1050202"/>
            <a:chExt cx="8548576" cy="5233639"/>
          </a:xfrm>
        </p:grpSpPr>
        <p:sp>
          <p:nvSpPr>
            <p:cNvPr id="29" name="모서리가 둥근 직사각형 28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28" name="모서리가 둥근 직사각형 27"/>
          <p:cNvSpPr/>
          <p:nvPr/>
        </p:nvSpPr>
        <p:spPr>
          <a:xfrm>
            <a:off x="615335" y="5110985"/>
            <a:ext cx="7987794" cy="12962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66"/>
          <p:cNvGrpSpPr/>
          <p:nvPr/>
        </p:nvGrpSpPr>
        <p:grpSpPr>
          <a:xfrm>
            <a:off x="562305" y="885997"/>
            <a:ext cx="4848681" cy="495300"/>
            <a:chOff x="562305" y="885997"/>
            <a:chExt cx="4848681" cy="495300"/>
          </a:xfrm>
        </p:grpSpPr>
        <p:sp>
          <p:nvSpPr>
            <p:cNvPr id="18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19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3681774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4372311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&lt;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일본의 폐기물 고형연료화 사업</a:t>
              </a: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(3)&gt;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41" name="모서리가 둥근 직사각형 40"/>
          <p:cNvSpPr/>
          <p:nvPr/>
        </p:nvSpPr>
        <p:spPr>
          <a:xfrm>
            <a:off x="628305" y="2127832"/>
            <a:ext cx="7987794" cy="16465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585277" y="1614737"/>
            <a:ext cx="6292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ko-KR" altLang="en-US" sz="2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일본</a:t>
            </a:r>
            <a:r>
              <a:rPr kumimoji="0" lang="en-US" altLang="ko-KR" sz="2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미에</a:t>
            </a:r>
            <a:r>
              <a:rPr kumimoji="0" lang="en-US" altLang="ko-KR" sz="2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三重</a:t>
            </a:r>
            <a:r>
              <a:rPr kumimoji="0" lang="en-US" altLang="ko-KR" sz="2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2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현의 </a:t>
            </a:r>
            <a:r>
              <a:rPr kumimoji="0" lang="en-US" altLang="ko-KR" sz="2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RDF </a:t>
            </a:r>
            <a:r>
              <a:rPr kumimoji="0" lang="ko-KR" altLang="en-US" sz="2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저장시설의</a:t>
            </a:r>
            <a:r>
              <a:rPr kumimoji="0" lang="en-US" altLang="ko-KR" sz="2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폭발</a:t>
            </a:r>
          </a:p>
        </p:txBody>
      </p:sp>
      <p:sp>
        <p:nvSpPr>
          <p:cNvPr id="43" name="TextBox 5"/>
          <p:cNvSpPr txBox="1">
            <a:spLocks noChangeArrowheads="1"/>
          </p:cNvSpPr>
          <p:nvPr/>
        </p:nvSpPr>
        <p:spPr bwMode="auto">
          <a:xfrm>
            <a:off x="770109" y="2138336"/>
            <a:ext cx="711925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  <a:buFont typeface="Wingdings" pitchFamily="2" charset="2"/>
              <a:buChar char="ü"/>
            </a:pP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b="1" dirty="0" smtClean="0">
                <a:latin typeface="맑은 고딕" pitchFamily="50" charset="-127"/>
                <a:ea typeface="맑은 고딕" pitchFamily="50" charset="-127"/>
              </a:rPr>
              <a:t>2002</a:t>
            </a:r>
            <a:r>
              <a:rPr kumimoji="0" lang="ko-KR" altLang="en-US" b="1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23</a:t>
            </a: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</a:rPr>
              <a:t>일</a:t>
            </a: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고형연료를 보관하던 </a:t>
            </a:r>
            <a:r>
              <a:rPr kumimoji="0" lang="ko-KR" altLang="en-US" dirty="0" err="1">
                <a:latin typeface="맑은 고딕" pitchFamily="50" charset="-127"/>
                <a:ea typeface="맑은 고딕" pitchFamily="50" charset="-127"/>
              </a:rPr>
              <a:t>사일로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(Silo) </a:t>
            </a: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내부에서 </a:t>
            </a:r>
            <a:endParaRPr kumimoji="0"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3000"/>
              </a:lnSpc>
            </a:pP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                            </a:t>
            </a:r>
            <a: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dirty="0" smtClean="0">
                <a:latin typeface="맑은 고딕" pitchFamily="50" charset="-127"/>
                <a:ea typeface="맑은 고딕" pitchFamily="50" charset="-127"/>
              </a:rPr>
              <a:t>화재가 발생</a:t>
            </a:r>
            <a:endParaRPr kumimoji="0"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3000"/>
              </a:lnSpc>
              <a:buFont typeface="Wingdings" pitchFamily="2" charset="2"/>
              <a:buChar char="ü"/>
            </a:pPr>
            <a:r>
              <a:rPr kumimoji="0" lang="ko-KR" altLang="en-US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b="1" dirty="0" smtClean="0">
                <a:latin typeface="맑은 고딕" pitchFamily="50" charset="-127"/>
                <a:ea typeface="맑은 고딕" pitchFamily="50" charset="-127"/>
              </a:rPr>
              <a:t>2003</a:t>
            </a:r>
            <a:r>
              <a:rPr kumimoji="0" lang="ko-KR" altLang="en-US" b="1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8</a:t>
            </a: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14</a:t>
            </a: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</a:rPr>
              <a:t>일 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: </a:t>
            </a:r>
            <a:r>
              <a:rPr kumimoji="0" lang="ko-KR" altLang="en-US" dirty="0" err="1">
                <a:latin typeface="맑은 고딕" pitchFamily="50" charset="-127"/>
                <a:ea typeface="맑은 고딕" pitchFamily="50" charset="-127"/>
              </a:rPr>
              <a:t>사일로</a:t>
            </a: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 청소 중 </a:t>
            </a:r>
            <a:r>
              <a:rPr kumimoji="0" lang="ko-KR" altLang="en-US" dirty="0" smtClean="0">
                <a:latin typeface="맑은 고딕" pitchFamily="50" charset="-127"/>
                <a:ea typeface="맑은 고딕" pitchFamily="50" charset="-127"/>
              </a:rPr>
              <a:t>폭발 </a:t>
            </a:r>
            <a:r>
              <a:rPr kumimoji="0" lang="ko-KR" altLang="en-US" dirty="0" err="1">
                <a:latin typeface="맑은 고딕" pitchFamily="50" charset="-127"/>
                <a:ea typeface="맑은 고딕" pitchFamily="50" charset="-127"/>
              </a:rPr>
              <a:t>작업원</a:t>
            </a: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4</a:t>
            </a: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명 부상</a:t>
            </a:r>
            <a:endParaRPr kumimoji="0"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3000"/>
              </a:lnSpc>
              <a:buFont typeface="Wingdings" pitchFamily="2" charset="2"/>
              <a:buChar char="ü"/>
            </a:pP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b="1" dirty="0" smtClean="0">
                <a:latin typeface="맑은 고딕" pitchFamily="50" charset="-127"/>
                <a:ea typeface="맑은 고딕" pitchFamily="50" charset="-127"/>
              </a:rPr>
              <a:t>2003</a:t>
            </a:r>
            <a:r>
              <a:rPr kumimoji="0" lang="ko-KR" altLang="en-US" b="1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8</a:t>
            </a: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kumimoji="0" lang="en-US" altLang="ko-KR" b="1" dirty="0">
                <a:latin typeface="맑은 고딕" pitchFamily="50" charset="-127"/>
                <a:ea typeface="맑은 고딕" pitchFamily="50" charset="-127"/>
              </a:rPr>
              <a:t>19</a:t>
            </a:r>
            <a:r>
              <a:rPr kumimoji="0" lang="ko-KR" altLang="en-US" b="1" dirty="0">
                <a:latin typeface="맑은 고딕" pitchFamily="50" charset="-127"/>
                <a:ea typeface="맑은 고딕" pitchFamily="50" charset="-127"/>
              </a:rPr>
              <a:t>일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 : </a:t>
            </a:r>
            <a:r>
              <a:rPr kumimoji="0" lang="ko-KR" altLang="en-US" dirty="0">
                <a:latin typeface="맑은 고딕" pitchFamily="50" charset="-127"/>
                <a:ea typeface="맑은 고딕" pitchFamily="50" charset="-127"/>
              </a:rPr>
              <a:t>수리 중 </a:t>
            </a:r>
            <a:r>
              <a:rPr kumimoji="0" lang="ko-KR" altLang="en-US" dirty="0" smtClean="0">
                <a:latin typeface="맑은 고딕" pitchFamily="50" charset="-127"/>
                <a:ea typeface="맑은 고딕" pitchFamily="50" charset="-127"/>
              </a:rPr>
              <a:t>폭발사고 </a:t>
            </a:r>
            <a:r>
              <a:rPr kumimoji="0" lang="ko-KR" altLang="en-US" dirty="0" err="1" smtClean="0">
                <a:latin typeface="맑은 고딕" pitchFamily="50" charset="-127"/>
                <a:ea typeface="맑은 고딕" pitchFamily="50" charset="-127"/>
              </a:rPr>
              <a:t>재발생</a:t>
            </a:r>
            <a:endParaRPr kumimoji="0"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아래쪽 화살표 43"/>
          <p:cNvSpPr/>
          <p:nvPr/>
        </p:nvSpPr>
        <p:spPr>
          <a:xfrm>
            <a:off x="2607333" y="3925865"/>
            <a:ext cx="841477" cy="2764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45" name="TextBox 7"/>
          <p:cNvSpPr txBox="1">
            <a:spLocks noChangeArrowheads="1"/>
          </p:cNvSpPr>
          <p:nvPr/>
        </p:nvSpPr>
        <p:spPr bwMode="auto">
          <a:xfrm>
            <a:off x="1901427" y="4207295"/>
            <a:ext cx="234990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400" dirty="0">
                <a:latin typeface="맑은 고딕" pitchFamily="50" charset="-127"/>
                <a:ea typeface="맑은 고딕" pitchFamily="50" charset="-127"/>
              </a:rPr>
              <a:t>RDF </a:t>
            </a:r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사업</a:t>
            </a:r>
            <a:r>
              <a:rPr kumimoji="0" lang="en-US" altLang="ko-KR" sz="2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중단 </a:t>
            </a:r>
            <a:r>
              <a:rPr kumimoji="0" lang="en-US" altLang="ko-KR" sz="2400" dirty="0">
                <a:latin typeface="맑은 고딕" pitchFamily="50" charset="-127"/>
                <a:ea typeface="맑은 고딕" pitchFamily="50" charset="-127"/>
              </a:rPr>
              <a:t>!</a:t>
            </a:r>
            <a:endParaRPr kumimoji="0"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오른쪽 화살표 45"/>
          <p:cNvSpPr/>
          <p:nvPr/>
        </p:nvSpPr>
        <p:spPr>
          <a:xfrm>
            <a:off x="4304310" y="4351758"/>
            <a:ext cx="42385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47" name="TextBox 9"/>
          <p:cNvSpPr txBox="1">
            <a:spLocks noChangeArrowheads="1"/>
          </p:cNvSpPr>
          <p:nvPr/>
        </p:nvSpPr>
        <p:spPr bwMode="auto">
          <a:xfrm>
            <a:off x="4869970" y="4239045"/>
            <a:ext cx="336902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>
                <a:latin typeface="맑은 고딕" pitchFamily="50" charset="-127"/>
                <a:ea typeface="맑은 고딕" pitchFamily="50" charset="-127"/>
              </a:rPr>
              <a:t>저장시설 기준 마련 </a:t>
            </a:r>
            <a:r>
              <a:rPr kumimoji="0" lang="en-US" altLang="ko-KR" sz="200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000">
                <a:latin typeface="맑은 고딕" pitchFamily="50" charset="-127"/>
                <a:ea typeface="맑은 고딕" pitchFamily="50" charset="-127"/>
              </a:rPr>
              <a:t>소방법</a:t>
            </a:r>
            <a:r>
              <a:rPr kumimoji="0" lang="en-US" altLang="ko-KR" sz="2000"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아래쪽 화살표 25"/>
          <p:cNvSpPr/>
          <p:nvPr/>
        </p:nvSpPr>
        <p:spPr>
          <a:xfrm>
            <a:off x="2613813" y="4710585"/>
            <a:ext cx="841477" cy="289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96775" y="5319554"/>
            <a:ext cx="1685925" cy="9239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/>
              <a:t>문제해결 및 </a:t>
            </a:r>
            <a:endParaRPr kumimoji="0" lang="en-US" altLang="ko-K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/>
              <a:t>관리 방안 제시</a:t>
            </a:r>
            <a:endParaRPr kumimoji="0" lang="en-US" altLang="ko-K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(2006</a:t>
            </a:r>
            <a:r>
              <a:rPr kumimoji="0" lang="ko-KR" altLang="en-US" dirty="0"/>
              <a:t>년</a:t>
            </a:r>
            <a:r>
              <a:rPr kumimoji="0" lang="en-US" altLang="ko-KR" dirty="0"/>
              <a:t>)</a:t>
            </a:r>
            <a:endParaRPr kumimoji="0"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78087" y="5319554"/>
            <a:ext cx="2619375" cy="923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en-US" altLang="ko-KR" dirty="0"/>
              <a:t> Silo </a:t>
            </a:r>
            <a:r>
              <a:rPr kumimoji="0" lang="ko-KR" altLang="en-US" dirty="0"/>
              <a:t>내부</a:t>
            </a:r>
            <a:r>
              <a:rPr kumimoji="0" lang="en-US" altLang="ko-KR" dirty="0"/>
              <a:t> </a:t>
            </a:r>
            <a:r>
              <a:rPr kumimoji="0" lang="ko-KR" altLang="en-US" dirty="0"/>
              <a:t>강제 배기</a:t>
            </a:r>
            <a:endParaRPr kumimoji="0" lang="en-US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en-US" altLang="ko-KR" dirty="0"/>
              <a:t>Motor</a:t>
            </a:r>
            <a:r>
              <a:rPr kumimoji="0" lang="ko-KR" altLang="en-US" dirty="0"/>
              <a:t> 냉각</a:t>
            </a:r>
            <a:endParaRPr kumimoji="0" lang="en-US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ko-KR" altLang="en-US" dirty="0"/>
              <a:t>질소 주입 </a:t>
            </a:r>
            <a:r>
              <a:rPr kumimoji="0" lang="en-US" altLang="ko-KR" dirty="0"/>
              <a:t>(</a:t>
            </a:r>
            <a:r>
              <a:rPr kumimoji="0" lang="ko-KR" altLang="en-US" dirty="0"/>
              <a:t>산소 </a:t>
            </a:r>
            <a:r>
              <a:rPr kumimoji="0" lang="en-US" altLang="ko-KR" dirty="0"/>
              <a:t>&lt;8%)</a:t>
            </a:r>
            <a:endParaRPr kumimoji="0" lang="ko-KR" altLang="en-US" dirty="0"/>
          </a:p>
        </p:txBody>
      </p:sp>
      <p:sp>
        <p:nvSpPr>
          <p:cNvPr id="23" name="오른쪽 화살표 22"/>
          <p:cNvSpPr/>
          <p:nvPr/>
        </p:nvSpPr>
        <p:spPr>
          <a:xfrm>
            <a:off x="6857812" y="5387650"/>
            <a:ext cx="412750" cy="785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4" name="TextBox 166"/>
          <p:cNvSpPr txBox="1">
            <a:spLocks noChangeArrowheads="1"/>
          </p:cNvSpPr>
          <p:nvPr/>
        </p:nvSpPr>
        <p:spPr bwMode="auto">
          <a:xfrm>
            <a:off x="7505512" y="5532113"/>
            <a:ext cx="101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dirty="0">
                <a:latin typeface="맑은 고딕" pitchFamily="50" charset="-127"/>
                <a:ea typeface="맑은 고딕" pitchFamily="50" charset="-127"/>
              </a:rPr>
              <a:t>무사고</a:t>
            </a:r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!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오른쪽 화살표 24"/>
          <p:cNvSpPr/>
          <p:nvPr/>
        </p:nvSpPr>
        <p:spPr>
          <a:xfrm>
            <a:off x="3257362" y="5392579"/>
            <a:ext cx="412750" cy="785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6"/>
          <p:cNvGrpSpPr/>
          <p:nvPr/>
        </p:nvGrpSpPr>
        <p:grpSpPr>
          <a:xfrm>
            <a:off x="297712" y="1050202"/>
            <a:ext cx="8548576" cy="5567881"/>
            <a:chOff x="297712" y="1050202"/>
            <a:chExt cx="8548576" cy="5233639"/>
          </a:xfrm>
        </p:grpSpPr>
        <p:sp>
          <p:nvSpPr>
            <p:cNvPr id="29" name="모서리가 둥근 직사각형 28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66"/>
          <p:cNvGrpSpPr/>
          <p:nvPr/>
        </p:nvGrpSpPr>
        <p:grpSpPr>
          <a:xfrm>
            <a:off x="562305" y="885997"/>
            <a:ext cx="4848681" cy="495300"/>
            <a:chOff x="562305" y="885997"/>
            <a:chExt cx="4848681" cy="495300"/>
          </a:xfrm>
        </p:grpSpPr>
        <p:sp>
          <p:nvSpPr>
            <p:cNvPr id="18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19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3681774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4372311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&lt;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미국의 폐기물 고형연료화 사업</a:t>
              </a: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(1)&gt;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96" name="그룹 195"/>
          <p:cNvGrpSpPr/>
          <p:nvPr/>
        </p:nvGrpSpPr>
        <p:grpSpPr>
          <a:xfrm>
            <a:off x="428018" y="1790876"/>
            <a:ext cx="8320278" cy="4347277"/>
            <a:chOff x="395288" y="1196975"/>
            <a:chExt cx="8202648" cy="4483464"/>
          </a:xfrm>
        </p:grpSpPr>
        <p:sp>
          <p:nvSpPr>
            <p:cNvPr id="197" name="모서리가 둥근 직사각형 196"/>
            <p:cNvSpPr/>
            <p:nvPr/>
          </p:nvSpPr>
          <p:spPr>
            <a:xfrm>
              <a:off x="395288" y="1196975"/>
              <a:ext cx="8132431" cy="448346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203" name="TextBox 9"/>
            <p:cNvSpPr txBox="1">
              <a:spLocks noChangeArrowheads="1"/>
            </p:cNvSpPr>
            <p:nvPr/>
          </p:nvSpPr>
          <p:spPr bwMode="auto">
            <a:xfrm>
              <a:off x="594777" y="1255660"/>
              <a:ext cx="8003159" cy="409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kumimoji="0" lang="en-US" altLang="ko-KR" dirty="0" smtClean="0">
                  <a:latin typeface="맑은 고딕" pitchFamily="50" charset="-127"/>
                  <a:ea typeface="맑은 고딕" pitchFamily="50" charset="-127"/>
                </a:rPr>
                <a:t>    </a:t>
              </a:r>
              <a:r>
                <a:rPr kumimoji="0" lang="ko-KR" altLang="en-US" dirty="0" smtClean="0">
                  <a:latin typeface="맑은 고딕" pitchFamily="50" charset="-127"/>
                  <a:ea typeface="맑은 고딕" pitchFamily="50" charset="-127"/>
                </a:rPr>
                <a:t>미국은 </a:t>
              </a:r>
              <a:r>
                <a:rPr kumimoji="0" lang="en-US" altLang="ko-KR" dirty="0" smtClean="0">
                  <a:latin typeface="맑은 고딕" pitchFamily="50" charset="-127"/>
                  <a:ea typeface="맑은 고딕" pitchFamily="50" charset="-127"/>
                </a:rPr>
                <a:t>1970</a:t>
              </a:r>
              <a:r>
                <a:rPr kumimoji="0" lang="ko-KR" altLang="en-US" dirty="0" smtClean="0">
                  <a:latin typeface="맑은 고딕" pitchFamily="50" charset="-127"/>
                  <a:ea typeface="맑은 고딕" pitchFamily="50" charset="-127"/>
                </a:rPr>
                <a:t>년대부터 폐기물을 연료화하는 사업 시작</a:t>
              </a:r>
              <a:endParaRPr kumimoji="0" lang="en-US" altLang="ko-KR" dirty="0" smtClean="0"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250000"/>
                </a:lnSpc>
              </a:pPr>
              <a:r>
                <a:rPr kumimoji="0" lang="en-US" altLang="ko-KR" dirty="0" smtClean="0">
                  <a:latin typeface="맑은 고딕" pitchFamily="50" charset="-127"/>
                  <a:ea typeface="맑은 고딕" pitchFamily="50" charset="-127"/>
                </a:rPr>
                <a:t>    ASTM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</a:rPr>
                <a:t>에서</a:t>
              </a: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</a:rPr>
                <a:t>폐기물 고형연료</a:t>
              </a: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</a:rPr>
                <a:t>(RDF)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</a:rPr>
                <a:t>를</a:t>
              </a: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</a:rPr>
                <a:t> 7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</a:rPr>
                <a:t>단계로 분류하여 기준을 제정</a:t>
              </a:r>
              <a:endParaRPr kumimoji="0" lang="en-US" altLang="ko-KR" dirty="0"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250000"/>
                </a:lnSpc>
              </a:pPr>
              <a:r>
                <a:rPr kumimoji="0" lang="en-US" altLang="ko-KR" dirty="0" smtClean="0">
                  <a:latin typeface="맑은 고딕" pitchFamily="50" charset="-127"/>
                  <a:ea typeface="맑은 고딕" pitchFamily="50" charset="-127"/>
                </a:rPr>
                <a:t>    </a:t>
              </a:r>
              <a:r>
                <a:rPr kumimoji="0" lang="ko-KR" altLang="en-US" dirty="0" smtClean="0">
                  <a:latin typeface="맑은 고딕" pitchFamily="50" charset="-127"/>
                  <a:ea typeface="맑은 고딕" pitchFamily="50" charset="-127"/>
                </a:rPr>
                <a:t>현재 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</a:rPr>
                <a:t>가동 중인 최초의 고형연료 전용보일러 </a:t>
              </a: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 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미국</a:t>
              </a: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, Iowa 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주</a:t>
              </a: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, Ames 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소재</a:t>
              </a:r>
              <a:endParaRPr kumimoji="0" lang="en-US" altLang="ko-KR" dirty="0">
                <a:latin typeface="맑은 고딕" pitchFamily="50" charset="-127"/>
                <a:ea typeface="맑은 고딕" pitchFamily="50" charset="-127"/>
                <a:sym typeface="Wingdings" pitchFamily="2" charset="2"/>
              </a:endParaRPr>
            </a:p>
            <a:p>
              <a:pPr>
                <a:lnSpc>
                  <a:spcPct val="150000"/>
                </a:lnSpc>
              </a:pP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   </a:t>
              </a:r>
              <a:r>
                <a:rPr kumimoji="0" lang="en-US" altLang="ko-KR" dirty="0" smtClean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 (</a:t>
              </a: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1975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년부터 가동 중</a:t>
              </a: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)</a:t>
              </a:r>
            </a:p>
            <a:p>
              <a:pPr>
                <a:lnSpc>
                  <a:spcPct val="250000"/>
                </a:lnSpc>
              </a:pPr>
              <a:r>
                <a:rPr kumimoji="0" lang="ko-KR" altLang="en-US" dirty="0" smtClean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    아직도 </a:t>
              </a: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10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개의 </a:t>
              </a: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RDF 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시설이</a:t>
              </a: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 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가동 중 </a:t>
              </a: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(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주로 대형시설</a:t>
              </a:r>
              <a:r>
                <a:rPr kumimoji="0" lang="en-US" altLang="ko-KR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)</a:t>
              </a:r>
            </a:p>
            <a:p>
              <a:pPr>
                <a:lnSpc>
                  <a:spcPct val="250000"/>
                </a:lnSpc>
              </a:pPr>
              <a:r>
                <a:rPr kumimoji="0" lang="en-US" altLang="ko-KR" dirty="0" smtClean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    RDF</a:t>
              </a:r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를 석탄과 혼합하여 발전 및 지역 난방 등에 이용</a:t>
              </a:r>
              <a:endParaRPr kumimoji="0"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21" name="Picture 9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068" y="2177206"/>
            <a:ext cx="314325" cy="355600"/>
          </a:xfrm>
          <a:prstGeom prst="rect">
            <a:avLst/>
          </a:prstGeom>
          <a:noFill/>
        </p:spPr>
      </p:pic>
      <p:pic>
        <p:nvPicPr>
          <p:cNvPr id="22" name="Picture 9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48" y="2884102"/>
            <a:ext cx="314325" cy="355600"/>
          </a:xfrm>
          <a:prstGeom prst="rect">
            <a:avLst/>
          </a:prstGeom>
          <a:noFill/>
        </p:spPr>
      </p:pic>
      <p:pic>
        <p:nvPicPr>
          <p:cNvPr id="23" name="Picture 9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00" y="3561814"/>
            <a:ext cx="314325" cy="355600"/>
          </a:xfrm>
          <a:prstGeom prst="rect">
            <a:avLst/>
          </a:prstGeom>
          <a:noFill/>
        </p:spPr>
      </p:pic>
      <p:pic>
        <p:nvPicPr>
          <p:cNvPr id="24" name="Picture 9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052" y="4657830"/>
            <a:ext cx="314325" cy="355600"/>
          </a:xfrm>
          <a:prstGeom prst="rect">
            <a:avLst/>
          </a:prstGeom>
          <a:noFill/>
        </p:spPr>
      </p:pic>
      <p:pic>
        <p:nvPicPr>
          <p:cNvPr id="25" name="Picture 9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04" y="5335542"/>
            <a:ext cx="314325" cy="35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sub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32" descr="0505"/>
          <p:cNvPicPr>
            <a:picLocks noChangeAspect="1" noChangeArrowheads="1"/>
          </p:cNvPicPr>
          <p:nvPr/>
        </p:nvPicPr>
        <p:blipFill>
          <a:blip r:embed="rId4" cstate="print"/>
          <a:srcRect l="11670"/>
          <a:stretch>
            <a:fillRect/>
          </a:stretch>
        </p:blipFill>
        <p:spPr bwMode="auto">
          <a:xfrm>
            <a:off x="0" y="1588"/>
            <a:ext cx="7620000" cy="68564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03078" y="281081"/>
            <a:ext cx="263886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ko-KR" sz="4000" b="1" dirty="0" smtClean="0">
                <a:gradFill>
                  <a:gsLst>
                    <a:gs pos="0">
                      <a:srgbClr val="FFFF00"/>
                    </a:gs>
                    <a:gs pos="100000">
                      <a:srgbClr val="FC8004"/>
                    </a:gs>
                  </a:gsLst>
                  <a:lin ang="5400000" scaled="0"/>
                </a:gradFill>
                <a:effectLst>
                  <a:reflection blurRad="6350" stA="50000" endA="300" endPos="50000" dist="60007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Contents</a:t>
            </a:r>
            <a:endParaRPr lang="ko-KR" altLang="en-US" sz="4000" b="1" dirty="0">
              <a:gradFill>
                <a:gsLst>
                  <a:gs pos="0">
                    <a:srgbClr val="FFFF00"/>
                  </a:gs>
                  <a:gs pos="100000">
                    <a:srgbClr val="FC8004"/>
                  </a:gs>
                </a:gsLst>
                <a:lin ang="5400000" scaled="0"/>
              </a:gradFill>
              <a:effectLst>
                <a:reflection blurRad="6350" stA="50000" endA="300" endPos="50000" dist="60007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520995" y="372145"/>
            <a:ext cx="182268" cy="69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ko-KR" altLang="en-US" sz="1500" dirty="0">
              <a:solidFill>
                <a:srgbClr val="000000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618201" y="340249"/>
            <a:ext cx="136707" cy="520293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99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endParaRPr lang="ko-KR" altLang="en-US" sz="1500" dirty="0">
              <a:solidFill>
                <a:srgbClr val="000000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876497" y="1562983"/>
            <a:ext cx="5840754" cy="584791"/>
            <a:chOff x="2428896" y="261236"/>
            <a:chExt cx="5840754" cy="899985"/>
          </a:xfrm>
        </p:grpSpPr>
        <p:sp>
          <p:nvSpPr>
            <p:cNvPr id="25" name="양쪽 모서리가 둥근 사각형 24"/>
            <p:cNvSpPr/>
            <p:nvPr/>
          </p:nvSpPr>
          <p:spPr>
            <a:xfrm rot="5400000">
              <a:off x="4899280" y="-2209148"/>
              <a:ext cx="899985" cy="5840754"/>
            </a:xfrm>
            <a:prstGeom prst="round2Same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tint val="40000"/>
                    <a:hueOff val="0"/>
                    <a:satOff val="0"/>
                    <a:lumOff val="0"/>
                    <a:shade val="100000"/>
                    <a:satMod val="115000"/>
                    <a:alpha val="0"/>
                  </a:schemeClr>
                </a:gs>
              </a:gsLst>
              <a:lin ang="0" scaled="0"/>
            </a:gradFill>
            <a:ln>
              <a:gradFill>
                <a:gsLst>
                  <a:gs pos="0">
                    <a:srgbClr val="54F13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양쪽 모서리가 둥근 사각형 4"/>
            <p:cNvSpPr/>
            <p:nvPr/>
          </p:nvSpPr>
          <p:spPr>
            <a:xfrm>
              <a:off x="2428896" y="305170"/>
              <a:ext cx="5796820" cy="812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28600" lvl="1" indent="-228600" algn="l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ko-KR" altLang="en-US" sz="28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 추진배경 및 목표</a:t>
              </a:r>
              <a:endParaRPr lang="ko-KR" altLang="en-US" sz="2800" b="1" kern="1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887994" y="2349456"/>
            <a:ext cx="6840899" cy="574162"/>
            <a:chOff x="1214444" y="1930674"/>
            <a:chExt cx="6840899" cy="899985"/>
          </a:xfrm>
        </p:grpSpPr>
        <p:sp>
          <p:nvSpPr>
            <p:cNvPr id="23" name="양쪽 모서리가 둥근 사각형 22"/>
            <p:cNvSpPr/>
            <p:nvPr/>
          </p:nvSpPr>
          <p:spPr>
            <a:xfrm rot="5400000">
              <a:off x="4184901" y="-1039783"/>
              <a:ext cx="899985" cy="6840899"/>
            </a:xfrm>
            <a:prstGeom prst="round2Same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tint val="40000"/>
                    <a:hueOff val="0"/>
                    <a:satOff val="0"/>
                    <a:lumOff val="0"/>
                    <a:shade val="100000"/>
                    <a:satMod val="115000"/>
                    <a:alpha val="0"/>
                  </a:schemeClr>
                </a:gs>
              </a:gsLst>
              <a:lin ang="0" scaled="0"/>
            </a:gradFill>
            <a:ln>
              <a:gradFill>
                <a:gsLst>
                  <a:gs pos="0">
                    <a:srgbClr val="35B8E0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양쪽 모서리가 둥근 사각형 6"/>
            <p:cNvSpPr/>
            <p:nvPr/>
          </p:nvSpPr>
          <p:spPr>
            <a:xfrm>
              <a:off x="1214444" y="1974608"/>
              <a:ext cx="6796965" cy="812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28600" lvl="1" indent="-228600" algn="l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ko-KR" altLang="en-US" sz="28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 가연성폐기물 </a:t>
              </a:r>
              <a:r>
                <a:rPr lang="ko-KR" altLang="en-US" sz="2800" b="1" kern="1200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에너지화사업</a:t>
              </a:r>
              <a:endParaRPr lang="ko-KR" altLang="en-US" sz="2800" b="1" kern="1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1867557" y="3093480"/>
            <a:ext cx="6412265" cy="549216"/>
            <a:chOff x="1874542" y="3532526"/>
            <a:chExt cx="6412265" cy="899985"/>
          </a:xfrm>
        </p:grpSpPr>
        <p:sp>
          <p:nvSpPr>
            <p:cNvPr id="21" name="양쪽 모서리가 둥근 사각형 20"/>
            <p:cNvSpPr/>
            <p:nvPr/>
          </p:nvSpPr>
          <p:spPr>
            <a:xfrm rot="5400000">
              <a:off x="4630682" y="776386"/>
              <a:ext cx="899985" cy="6412265"/>
            </a:xfrm>
            <a:prstGeom prst="round2Same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tint val="40000"/>
                    <a:hueOff val="0"/>
                    <a:satOff val="0"/>
                    <a:lumOff val="0"/>
                    <a:shade val="100000"/>
                    <a:satMod val="115000"/>
                    <a:alpha val="0"/>
                  </a:schemeClr>
                </a:gs>
              </a:gsLst>
              <a:lin ang="0" scaled="0"/>
            </a:gradFill>
            <a:ln>
              <a:gradFill>
                <a:gsLst>
                  <a:gs pos="0">
                    <a:srgbClr val="E91FDB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양쪽 모서리가 둥근 사각형 8"/>
            <p:cNvSpPr/>
            <p:nvPr/>
          </p:nvSpPr>
          <p:spPr>
            <a:xfrm>
              <a:off x="1874542" y="3576460"/>
              <a:ext cx="6368331" cy="812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28600" lvl="1" indent="-228600" algn="l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ko-KR" alt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 추진현황</a:t>
              </a:r>
              <a:endParaRPr lang="ko-KR" altLang="en-US" sz="2800" b="1" kern="1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8" name="그룹 43"/>
          <p:cNvGrpSpPr>
            <a:grpSpLocks/>
          </p:cNvGrpSpPr>
          <p:nvPr/>
        </p:nvGrpSpPr>
        <p:grpSpPr bwMode="auto">
          <a:xfrm>
            <a:off x="1242997" y="1541716"/>
            <a:ext cx="776176" cy="615617"/>
            <a:chOff x="472854" y="172824"/>
            <a:chExt cx="1153575" cy="665163"/>
          </a:xfrm>
        </p:grpSpPr>
        <p:grpSp>
          <p:nvGrpSpPr>
            <p:cNvPr id="29" name="Group 9"/>
            <p:cNvGrpSpPr>
              <a:grpSpLocks/>
            </p:cNvGrpSpPr>
            <p:nvPr/>
          </p:nvGrpSpPr>
          <p:grpSpPr bwMode="auto">
            <a:xfrm>
              <a:off x="472854" y="172824"/>
              <a:ext cx="1153575" cy="665163"/>
              <a:chOff x="1110" y="2656"/>
              <a:chExt cx="1541" cy="1351"/>
            </a:xfrm>
          </p:grpSpPr>
          <p:sp>
            <p:nvSpPr>
              <p:cNvPr id="31" name="AutoShape 10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28" cy="1328"/>
              </a:xfrm>
              <a:prstGeom prst="hexagon">
                <a:avLst>
                  <a:gd name="adj" fmla="val 28914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32" name="AutoShape 11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28" cy="1328"/>
              </a:xfrm>
              <a:prstGeom prst="hexagon">
                <a:avLst>
                  <a:gd name="adj" fmla="val 28914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33" name="AutoShape 12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43" cy="1168"/>
              </a:xfrm>
              <a:prstGeom prst="hexagon">
                <a:avLst>
                  <a:gd name="adj" fmla="val 28895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rgbClr val="FEFE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sp>
          <p:nvSpPr>
            <p:cNvPr id="30" name="Text Box 29"/>
            <p:cNvSpPr txBox="1">
              <a:spLocks noChangeArrowheads="1"/>
            </p:cNvSpPr>
            <p:nvPr/>
          </p:nvSpPr>
          <p:spPr bwMode="gray">
            <a:xfrm>
              <a:off x="674543" y="261821"/>
              <a:ext cx="45654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400" b="1" dirty="0">
                  <a:solidFill>
                    <a:srgbClr val="FFFFFF"/>
                  </a:solidFill>
                  <a:latin typeface="HY크리스탈M" pitchFamily="18" charset="-127"/>
                  <a:ea typeface="HY크리스탈M" pitchFamily="18" charset="-127"/>
                </a:rPr>
                <a:t>Ⅰ</a:t>
              </a: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880034" y="3851722"/>
            <a:ext cx="6872079" cy="584791"/>
            <a:chOff x="2428895" y="261236"/>
            <a:chExt cx="6872079" cy="899985"/>
          </a:xfrm>
        </p:grpSpPr>
        <p:sp>
          <p:nvSpPr>
            <p:cNvPr id="39" name="양쪽 모서리가 둥근 사각형 38"/>
            <p:cNvSpPr/>
            <p:nvPr/>
          </p:nvSpPr>
          <p:spPr>
            <a:xfrm rot="5400000">
              <a:off x="4899280" y="-2209148"/>
              <a:ext cx="899985" cy="5840754"/>
            </a:xfrm>
            <a:prstGeom prst="round2Same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tint val="40000"/>
                    <a:hueOff val="0"/>
                    <a:satOff val="0"/>
                    <a:lumOff val="0"/>
                    <a:shade val="100000"/>
                    <a:satMod val="115000"/>
                    <a:alpha val="0"/>
                  </a:schemeClr>
                </a:gs>
              </a:gsLst>
              <a:lin ang="0" scaled="0"/>
            </a:gradFill>
            <a:ln>
              <a:gradFill>
                <a:gsLst>
                  <a:gs pos="0">
                    <a:srgbClr val="54F13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양쪽 모서리가 둥근 사각형 4"/>
            <p:cNvSpPr/>
            <p:nvPr/>
          </p:nvSpPr>
          <p:spPr>
            <a:xfrm>
              <a:off x="2428895" y="305169"/>
              <a:ext cx="6872079" cy="812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28600" lvl="1" indent="-228600" algn="l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ko-KR" altLang="en-US" sz="28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 사업추진상 문제점 및 개선조치 </a:t>
              </a:r>
              <a:r>
                <a:rPr lang="ko-KR" alt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사항</a:t>
              </a:r>
              <a:endParaRPr lang="ko-KR" altLang="en-US" sz="2800" b="1" kern="1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42" name="양쪽 모서리가 둥근 사각형 41"/>
          <p:cNvSpPr/>
          <p:nvPr/>
        </p:nvSpPr>
        <p:spPr>
          <a:xfrm rot="5400000">
            <a:off x="4808875" y="1599059"/>
            <a:ext cx="916318" cy="6930791"/>
          </a:xfrm>
          <a:prstGeom prst="round2Same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>
                  <a:tint val="40000"/>
                  <a:hueOff val="0"/>
                  <a:satOff val="0"/>
                  <a:lumOff val="0"/>
                  <a:shade val="100000"/>
                  <a:satMod val="115000"/>
                  <a:alpha val="0"/>
                </a:schemeClr>
              </a:gs>
            </a:gsLst>
            <a:lin ang="0" scaled="0"/>
          </a:gradFill>
          <a:ln>
            <a:gradFill>
              <a:gsLst>
                <a:gs pos="0">
                  <a:srgbClr val="35B8E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62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양쪽 모서리가 둥근 사각형 44"/>
          <p:cNvSpPr/>
          <p:nvPr/>
        </p:nvSpPr>
        <p:spPr>
          <a:xfrm rot="5400000">
            <a:off x="4802620" y="2793129"/>
            <a:ext cx="549216" cy="6412265"/>
          </a:xfrm>
          <a:prstGeom prst="round2Same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>
                  <a:tint val="40000"/>
                  <a:hueOff val="0"/>
                  <a:satOff val="0"/>
                  <a:lumOff val="0"/>
                  <a:shade val="100000"/>
                  <a:satMod val="115000"/>
                  <a:alpha val="0"/>
                </a:schemeClr>
              </a:gs>
            </a:gsLst>
            <a:lin ang="0" scaled="0"/>
          </a:gradFill>
          <a:ln>
            <a:gradFill>
              <a:gsLst>
                <a:gs pos="0">
                  <a:srgbClr val="E91FDB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6200000" scaled="0"/>
            </a:gra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양쪽 모서리가 둥근 사각형 8"/>
          <p:cNvSpPr/>
          <p:nvPr/>
        </p:nvSpPr>
        <p:spPr>
          <a:xfrm>
            <a:off x="1881718" y="4815786"/>
            <a:ext cx="7001025" cy="4955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28600" lvl="1" indent="-228600" algn="l" defTabSz="10668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가연성폐기물 에너지화 사업 추진을</a:t>
            </a:r>
            <a:endParaRPr lang="en-US" altLang="ko-K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228600" lvl="1" indent="-228600" algn="l" defTabSz="10668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위한 그간 조치사항</a:t>
            </a:r>
            <a:endParaRPr lang="ko-KR" altLang="en-US" sz="28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51" name="그룹 43"/>
          <p:cNvGrpSpPr>
            <a:grpSpLocks/>
          </p:cNvGrpSpPr>
          <p:nvPr/>
        </p:nvGrpSpPr>
        <p:grpSpPr bwMode="auto">
          <a:xfrm>
            <a:off x="1246535" y="2331798"/>
            <a:ext cx="776176" cy="615617"/>
            <a:chOff x="472854" y="172824"/>
            <a:chExt cx="1153575" cy="665163"/>
          </a:xfrm>
        </p:grpSpPr>
        <p:grpSp>
          <p:nvGrpSpPr>
            <p:cNvPr id="52" name="Group 9"/>
            <p:cNvGrpSpPr>
              <a:grpSpLocks/>
            </p:cNvGrpSpPr>
            <p:nvPr/>
          </p:nvGrpSpPr>
          <p:grpSpPr bwMode="auto">
            <a:xfrm>
              <a:off x="472854" y="172824"/>
              <a:ext cx="1153575" cy="665163"/>
              <a:chOff x="1110" y="2656"/>
              <a:chExt cx="1541" cy="1351"/>
            </a:xfrm>
          </p:grpSpPr>
          <p:sp>
            <p:nvSpPr>
              <p:cNvPr id="54" name="AutoShape 10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28" cy="1328"/>
              </a:xfrm>
              <a:prstGeom prst="hexagon">
                <a:avLst>
                  <a:gd name="adj" fmla="val 28914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5" name="AutoShape 11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28" cy="1328"/>
              </a:xfrm>
              <a:prstGeom prst="hexagon">
                <a:avLst>
                  <a:gd name="adj" fmla="val 28914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" name="AutoShape 12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43" cy="1168"/>
              </a:xfrm>
              <a:prstGeom prst="hexagon">
                <a:avLst>
                  <a:gd name="adj" fmla="val 28895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rgbClr val="FEFE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53" name="Text Box 29"/>
            <p:cNvSpPr txBox="1">
              <a:spLocks noChangeArrowheads="1"/>
            </p:cNvSpPr>
            <p:nvPr/>
          </p:nvSpPr>
          <p:spPr bwMode="gray">
            <a:xfrm>
              <a:off x="674543" y="261821"/>
              <a:ext cx="456544" cy="4988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FFFF"/>
                  </a:solidFill>
                  <a:latin typeface="HY크리스탈M" pitchFamily="18" charset="-127"/>
                  <a:ea typeface="HY크리스탈M" pitchFamily="18" charset="-127"/>
                </a:rPr>
                <a:t>Ⅱ</a:t>
              </a:r>
              <a:endParaRPr lang="en-US" altLang="ko-KR" sz="2400" b="1" dirty="0">
                <a:solidFill>
                  <a:srgbClr val="FFFFFF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</p:grpSp>
      <p:grpSp>
        <p:nvGrpSpPr>
          <p:cNvPr id="57" name="그룹 43"/>
          <p:cNvGrpSpPr>
            <a:grpSpLocks/>
          </p:cNvGrpSpPr>
          <p:nvPr/>
        </p:nvGrpSpPr>
        <p:grpSpPr bwMode="auto">
          <a:xfrm>
            <a:off x="1260706" y="3068715"/>
            <a:ext cx="776176" cy="615617"/>
            <a:chOff x="472854" y="172824"/>
            <a:chExt cx="1153575" cy="665163"/>
          </a:xfrm>
        </p:grpSpPr>
        <p:grpSp>
          <p:nvGrpSpPr>
            <p:cNvPr id="58" name="Group 9"/>
            <p:cNvGrpSpPr>
              <a:grpSpLocks/>
            </p:cNvGrpSpPr>
            <p:nvPr/>
          </p:nvGrpSpPr>
          <p:grpSpPr bwMode="auto">
            <a:xfrm>
              <a:off x="472854" y="172824"/>
              <a:ext cx="1153575" cy="665163"/>
              <a:chOff x="1110" y="2656"/>
              <a:chExt cx="1541" cy="1351"/>
            </a:xfrm>
          </p:grpSpPr>
          <p:sp>
            <p:nvSpPr>
              <p:cNvPr id="60" name="AutoShape 10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28" cy="1328"/>
              </a:xfrm>
              <a:prstGeom prst="hexagon">
                <a:avLst>
                  <a:gd name="adj" fmla="val 28914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1" name="AutoShape 11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28" cy="1328"/>
              </a:xfrm>
              <a:prstGeom prst="hexagon">
                <a:avLst>
                  <a:gd name="adj" fmla="val 28914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2" name="AutoShape 12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43" cy="1168"/>
              </a:xfrm>
              <a:prstGeom prst="hexagon">
                <a:avLst>
                  <a:gd name="adj" fmla="val 28895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rgbClr val="FEFE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59" name="Text Box 29"/>
            <p:cNvSpPr txBox="1">
              <a:spLocks noChangeArrowheads="1"/>
            </p:cNvSpPr>
            <p:nvPr/>
          </p:nvSpPr>
          <p:spPr bwMode="gray">
            <a:xfrm>
              <a:off x="674543" y="261821"/>
              <a:ext cx="456544" cy="4988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FFFF"/>
                  </a:solidFill>
                  <a:latin typeface="HY크리스탈M" pitchFamily="18" charset="-127"/>
                  <a:ea typeface="HY크리스탈M" pitchFamily="18" charset="-127"/>
                </a:rPr>
                <a:t>Ⅲ</a:t>
              </a:r>
              <a:endParaRPr lang="en-US" altLang="ko-KR" sz="2400" b="1" dirty="0">
                <a:solidFill>
                  <a:srgbClr val="FFFFFF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</p:grpSp>
      <p:grpSp>
        <p:nvGrpSpPr>
          <p:cNvPr id="63" name="그룹 43"/>
          <p:cNvGrpSpPr>
            <a:grpSpLocks/>
          </p:cNvGrpSpPr>
          <p:nvPr/>
        </p:nvGrpSpPr>
        <p:grpSpPr bwMode="auto">
          <a:xfrm>
            <a:off x="1274877" y="3837531"/>
            <a:ext cx="776176" cy="615617"/>
            <a:chOff x="472854" y="172824"/>
            <a:chExt cx="1153575" cy="665163"/>
          </a:xfrm>
        </p:grpSpPr>
        <p:grpSp>
          <p:nvGrpSpPr>
            <p:cNvPr id="64" name="Group 9"/>
            <p:cNvGrpSpPr>
              <a:grpSpLocks/>
            </p:cNvGrpSpPr>
            <p:nvPr/>
          </p:nvGrpSpPr>
          <p:grpSpPr bwMode="auto">
            <a:xfrm>
              <a:off x="472854" y="172824"/>
              <a:ext cx="1153575" cy="665163"/>
              <a:chOff x="1110" y="2656"/>
              <a:chExt cx="1541" cy="1351"/>
            </a:xfrm>
          </p:grpSpPr>
          <p:sp>
            <p:nvSpPr>
              <p:cNvPr id="66" name="AutoShape 10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28" cy="1328"/>
              </a:xfrm>
              <a:prstGeom prst="hexagon">
                <a:avLst>
                  <a:gd name="adj" fmla="val 28914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7" name="AutoShape 11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28" cy="1328"/>
              </a:xfrm>
              <a:prstGeom prst="hexagon">
                <a:avLst>
                  <a:gd name="adj" fmla="val 28914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8" name="AutoShape 12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43" cy="1168"/>
              </a:xfrm>
              <a:prstGeom prst="hexagon">
                <a:avLst>
                  <a:gd name="adj" fmla="val 28895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rgbClr val="FEFE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65" name="Text Box 29"/>
            <p:cNvSpPr txBox="1">
              <a:spLocks noChangeArrowheads="1"/>
            </p:cNvSpPr>
            <p:nvPr/>
          </p:nvSpPr>
          <p:spPr bwMode="gray">
            <a:xfrm>
              <a:off x="674543" y="261821"/>
              <a:ext cx="456544" cy="4988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FFFF"/>
                  </a:solidFill>
                  <a:latin typeface="HY크리스탈M" pitchFamily="18" charset="-127"/>
                  <a:ea typeface="HY크리스탈M" pitchFamily="18" charset="-127"/>
                </a:rPr>
                <a:t>Ⅳ</a:t>
              </a:r>
              <a:endParaRPr lang="en-US" altLang="ko-KR" sz="2400" b="1" dirty="0">
                <a:solidFill>
                  <a:srgbClr val="FFFFFF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</p:grpSp>
      <p:grpSp>
        <p:nvGrpSpPr>
          <p:cNvPr id="69" name="그룹 43"/>
          <p:cNvGrpSpPr>
            <a:grpSpLocks/>
          </p:cNvGrpSpPr>
          <p:nvPr/>
        </p:nvGrpSpPr>
        <p:grpSpPr bwMode="auto">
          <a:xfrm>
            <a:off x="1289048" y="4595714"/>
            <a:ext cx="776176" cy="963114"/>
            <a:chOff x="472854" y="172824"/>
            <a:chExt cx="1153575" cy="674824"/>
          </a:xfrm>
        </p:grpSpPr>
        <p:grpSp>
          <p:nvGrpSpPr>
            <p:cNvPr id="70" name="Group 9"/>
            <p:cNvGrpSpPr>
              <a:grpSpLocks/>
            </p:cNvGrpSpPr>
            <p:nvPr/>
          </p:nvGrpSpPr>
          <p:grpSpPr bwMode="auto">
            <a:xfrm>
              <a:off x="472854" y="172824"/>
              <a:ext cx="1153575" cy="665163"/>
              <a:chOff x="1110" y="2656"/>
              <a:chExt cx="1541" cy="1351"/>
            </a:xfrm>
          </p:grpSpPr>
          <p:sp>
            <p:nvSpPr>
              <p:cNvPr id="72" name="AutoShape 10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28" cy="1328"/>
              </a:xfrm>
              <a:prstGeom prst="hexagon">
                <a:avLst>
                  <a:gd name="adj" fmla="val 28914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3" name="AutoShape 11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28" cy="1328"/>
              </a:xfrm>
              <a:prstGeom prst="hexagon">
                <a:avLst>
                  <a:gd name="adj" fmla="val 28914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4" name="AutoShape 12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43" cy="1168"/>
              </a:xfrm>
              <a:prstGeom prst="hexagon">
                <a:avLst>
                  <a:gd name="adj" fmla="val 28895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rgbClr val="FEFE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71" name="Text Box 29"/>
            <p:cNvSpPr txBox="1">
              <a:spLocks noChangeArrowheads="1"/>
            </p:cNvSpPr>
            <p:nvPr/>
          </p:nvSpPr>
          <p:spPr bwMode="gray">
            <a:xfrm>
              <a:off x="674543" y="348827"/>
              <a:ext cx="456544" cy="4988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FFFF"/>
                  </a:solidFill>
                  <a:latin typeface="HY크리스탈M" pitchFamily="18" charset="-127"/>
                  <a:ea typeface="HY크리스탈M" pitchFamily="18" charset="-127"/>
                </a:rPr>
                <a:t>Ⅴ</a:t>
              </a:r>
              <a:endParaRPr lang="en-US" altLang="ko-KR" sz="2400" b="1" dirty="0">
                <a:solidFill>
                  <a:srgbClr val="FFFFFF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</p:grpSp>
      <p:grpSp>
        <p:nvGrpSpPr>
          <p:cNvPr id="75" name="그룹 43"/>
          <p:cNvGrpSpPr>
            <a:grpSpLocks/>
          </p:cNvGrpSpPr>
          <p:nvPr/>
        </p:nvGrpSpPr>
        <p:grpSpPr bwMode="auto">
          <a:xfrm>
            <a:off x="1292586" y="5696331"/>
            <a:ext cx="776176" cy="615617"/>
            <a:chOff x="472854" y="172824"/>
            <a:chExt cx="1153575" cy="665163"/>
          </a:xfrm>
        </p:grpSpPr>
        <p:grpSp>
          <p:nvGrpSpPr>
            <p:cNvPr id="76" name="Group 9"/>
            <p:cNvGrpSpPr>
              <a:grpSpLocks/>
            </p:cNvGrpSpPr>
            <p:nvPr/>
          </p:nvGrpSpPr>
          <p:grpSpPr bwMode="auto">
            <a:xfrm>
              <a:off x="472854" y="172824"/>
              <a:ext cx="1153575" cy="665163"/>
              <a:chOff x="1110" y="2656"/>
              <a:chExt cx="1541" cy="1351"/>
            </a:xfrm>
          </p:grpSpPr>
          <p:sp>
            <p:nvSpPr>
              <p:cNvPr id="78" name="AutoShape 10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28" cy="1328"/>
              </a:xfrm>
              <a:prstGeom prst="hexagon">
                <a:avLst>
                  <a:gd name="adj" fmla="val 28914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9" name="AutoShape 11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28" cy="1328"/>
              </a:xfrm>
              <a:prstGeom prst="hexagon">
                <a:avLst>
                  <a:gd name="adj" fmla="val 28914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" name="AutoShape 12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43" cy="1168"/>
              </a:xfrm>
              <a:prstGeom prst="hexagon">
                <a:avLst>
                  <a:gd name="adj" fmla="val 28895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rgbClr val="FEFE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77" name="Text Box 29"/>
            <p:cNvSpPr txBox="1">
              <a:spLocks noChangeArrowheads="1"/>
            </p:cNvSpPr>
            <p:nvPr/>
          </p:nvSpPr>
          <p:spPr bwMode="gray">
            <a:xfrm>
              <a:off x="674543" y="261821"/>
              <a:ext cx="456544" cy="4988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FFFF"/>
                  </a:solidFill>
                  <a:latin typeface="HY크리스탈M" pitchFamily="18" charset="-127"/>
                  <a:ea typeface="HY크리스탈M" pitchFamily="18" charset="-127"/>
                </a:rPr>
                <a:t>Ⅵ</a:t>
              </a:r>
              <a:endParaRPr lang="en-US" altLang="ko-KR" sz="2400" b="1" dirty="0">
                <a:solidFill>
                  <a:srgbClr val="FFFFFF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</p:grpSp>
      <p:sp>
        <p:nvSpPr>
          <p:cNvPr id="43" name="양쪽 모서리가 둥근 사각형 6"/>
          <p:cNvSpPr/>
          <p:nvPr/>
        </p:nvSpPr>
        <p:spPr>
          <a:xfrm>
            <a:off x="1912789" y="5735383"/>
            <a:ext cx="6796965" cy="5181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28600" lvl="1" indent="-228600" algn="l" defTabSz="10668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o-KR" altLang="en-US" sz="2800" b="1" kern="1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향후 추진계획</a:t>
            </a:r>
            <a:endParaRPr lang="ko-KR" altLang="en-US" sz="28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6"/>
          <p:cNvGrpSpPr/>
          <p:nvPr/>
        </p:nvGrpSpPr>
        <p:grpSpPr>
          <a:xfrm>
            <a:off x="297712" y="1050202"/>
            <a:ext cx="8548576" cy="5567881"/>
            <a:chOff x="297712" y="1050202"/>
            <a:chExt cx="8548576" cy="5233639"/>
          </a:xfrm>
        </p:grpSpPr>
        <p:sp>
          <p:nvSpPr>
            <p:cNvPr id="29" name="모서리가 둥근 직사각형 28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66"/>
          <p:cNvGrpSpPr/>
          <p:nvPr/>
        </p:nvGrpSpPr>
        <p:grpSpPr>
          <a:xfrm>
            <a:off x="562305" y="885997"/>
            <a:ext cx="4848681" cy="495300"/>
            <a:chOff x="562305" y="885997"/>
            <a:chExt cx="4848681" cy="495300"/>
          </a:xfrm>
        </p:grpSpPr>
        <p:sp>
          <p:nvSpPr>
            <p:cNvPr id="18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19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3681774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4372311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&lt;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미국의 폐기물 고형연료화 사업</a:t>
              </a: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(2)&gt;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21" name="_x99033760" descr="EMB00000840a8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562" y="2206880"/>
            <a:ext cx="7801151" cy="428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그룹 24"/>
          <p:cNvGrpSpPr/>
          <p:nvPr/>
        </p:nvGrpSpPr>
        <p:grpSpPr>
          <a:xfrm>
            <a:off x="452951" y="1720530"/>
            <a:ext cx="4497685" cy="400110"/>
            <a:chOff x="556648" y="231094"/>
            <a:chExt cx="4497685" cy="400110"/>
          </a:xfrm>
        </p:grpSpPr>
        <p:pic>
          <p:nvPicPr>
            <p:cNvPr id="17" name="Picture 9" descr="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1534" y="274400"/>
              <a:ext cx="314325" cy="355600"/>
            </a:xfrm>
            <a:prstGeom prst="rect">
              <a:avLst/>
            </a:prstGeom>
            <a:noFill/>
          </p:spPr>
        </p:pic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556648" y="231094"/>
              <a:ext cx="44976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ko-KR" sz="2000" dirty="0" smtClean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    ASTM</a:t>
              </a:r>
              <a:r>
                <a:rPr lang="ko-KR" altLang="en-US" sz="2000" dirty="0" smtClean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에 의한 고형연료 분류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sub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32" descr="0505"/>
          <p:cNvPicPr>
            <a:picLocks noChangeAspect="1" noChangeArrowheads="1"/>
          </p:cNvPicPr>
          <p:nvPr/>
        </p:nvPicPr>
        <p:blipFill>
          <a:blip r:embed="rId4" cstate="print"/>
          <a:srcRect l="11670"/>
          <a:stretch>
            <a:fillRect/>
          </a:stretch>
        </p:blipFill>
        <p:spPr bwMode="auto">
          <a:xfrm>
            <a:off x="0" y="1588"/>
            <a:ext cx="7620000" cy="6856412"/>
          </a:xfrm>
          <a:prstGeom prst="rect">
            <a:avLst/>
          </a:prstGeom>
          <a:noFill/>
        </p:spPr>
      </p:pic>
      <p:pic>
        <p:nvPicPr>
          <p:cNvPr id="63" name="Picture 12" descr="바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625" y="2062809"/>
            <a:ext cx="60483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3213100" y="2245372"/>
            <a:ext cx="1518365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추진 현황</a:t>
            </a:r>
            <a:endParaRPr lang="ko-KR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9" name="Rectangle 14"/>
          <p:cNvSpPr>
            <a:spLocks noChangeArrowheads="1"/>
          </p:cNvSpPr>
          <p:nvPr/>
        </p:nvSpPr>
        <p:spPr bwMode="auto">
          <a:xfrm>
            <a:off x="2209800" y="2188222"/>
            <a:ext cx="58702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크리스탈M"/>
                <a:ea typeface="HY크리스탈M"/>
                <a:cs typeface="Times New Roman" pitchFamily="18" charset="0"/>
              </a:rPr>
              <a:t>Ⅲ</a:t>
            </a:r>
            <a:endParaRPr lang="en-US" altLang="ko-KR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-윤명조150"/>
              <a:cs typeface="Times New Roman" pitchFamily="18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337617" y="2982444"/>
            <a:ext cx="1672253" cy="94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시범사업</a:t>
            </a:r>
            <a:endParaRPr lang="en-US" altLang="ko-KR" sz="20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본 사업</a:t>
            </a:r>
            <a:endParaRPr lang="en-US" altLang="ko-KR" sz="2000" dirty="0">
              <a:solidFill>
                <a:schemeClr val="accent6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6"/>
          <p:cNvGrpSpPr/>
          <p:nvPr/>
        </p:nvGrpSpPr>
        <p:grpSpPr>
          <a:xfrm>
            <a:off x="297712" y="1077362"/>
            <a:ext cx="8548576" cy="5540721"/>
            <a:chOff x="297712" y="1050202"/>
            <a:chExt cx="8548576" cy="5233639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53412" y="196345"/>
            <a:ext cx="2212464" cy="4801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2800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크리스탈M" pitchFamily="18" charset="-127"/>
                <a:ea typeface="HY헤드라인M" pitchFamily="18" charset="-127"/>
                <a:cs typeface="Times New Roman" pitchFamily="18" charset="0"/>
              </a:rPr>
              <a:t>Ⅲ. </a:t>
            </a:r>
            <a:r>
              <a:rPr lang="ko-KR" altLang="en-US" sz="2800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크리스탈M" pitchFamily="18" charset="-127"/>
                <a:ea typeface="HY헤드라인M" pitchFamily="18" charset="-127"/>
                <a:cs typeface="Times New Roman" pitchFamily="18" charset="0"/>
              </a:rPr>
              <a:t>추진현황</a:t>
            </a:r>
            <a:endParaRPr lang="en-US" altLang="ko-KR" sz="2800" dirty="0">
              <a:ln w="10160">
                <a:solidFill>
                  <a:schemeClr val="bg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Y크리스탈M" pitchFamily="18" charset="-127"/>
              <a:ea typeface="HY헤드라인M" pitchFamily="18" charset="-127"/>
            </a:endParaRPr>
          </a:p>
        </p:txBody>
      </p:sp>
      <p:grpSp>
        <p:nvGrpSpPr>
          <p:cNvPr id="3" name="그룹 40"/>
          <p:cNvGrpSpPr/>
          <p:nvPr/>
        </p:nvGrpSpPr>
        <p:grpSpPr>
          <a:xfrm>
            <a:off x="562305" y="885997"/>
            <a:ext cx="4009695" cy="495300"/>
            <a:chOff x="562305" y="885997"/>
            <a:chExt cx="4009695" cy="495300"/>
          </a:xfrm>
        </p:grpSpPr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43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252591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3674727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1. 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시범사업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aphicFrame>
        <p:nvGraphicFramePr>
          <p:cNvPr id="40" name="표 39"/>
          <p:cNvGraphicFramePr>
            <a:graphicFrameLocks noGrp="1"/>
          </p:cNvGraphicFramePr>
          <p:nvPr/>
        </p:nvGraphicFramePr>
        <p:xfrm>
          <a:off x="735292" y="3129699"/>
          <a:ext cx="7791191" cy="2554663"/>
        </p:xfrm>
        <a:graphic>
          <a:graphicData uri="http://schemas.openxmlformats.org/drawingml/2006/table">
            <a:tbl>
              <a:tblPr/>
              <a:tblGrid>
                <a:gridCol w="1493589"/>
                <a:gridCol w="842570"/>
                <a:gridCol w="751001"/>
                <a:gridCol w="751001"/>
                <a:gridCol w="751001"/>
                <a:gridCol w="1016435"/>
                <a:gridCol w="1016435"/>
                <a:gridCol w="1169159"/>
              </a:tblGrid>
              <a:tr h="3856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 분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2010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2011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원주시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80</a:t>
                      </a: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톤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‘10)</a:t>
                      </a:r>
                      <a:endParaRPr lang="ko-KR" altLang="en-US" sz="14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856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~8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3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월간 처리량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8,050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2,117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2,849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2,900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2,954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3,708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1,240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 가동 일 수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14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14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21.5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19.5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21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RDF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생산량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일평균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생산량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1,863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(27)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485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(35)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916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(46)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808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(38)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879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(45)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1,168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(56)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511.8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생산율</a:t>
                      </a:r>
                      <a:r>
                        <a:rPr lang="en-US" altLang="ko-KR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(%)</a:t>
                      </a:r>
                      <a:endParaRPr lang="ko-KR" altLang="en-US" sz="14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23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23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32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28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32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41</a:t>
                      </a:r>
                    </a:p>
                  </a:txBody>
                  <a:tcPr marL="43038" marR="43038" marT="11899" marB="1189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538144" y="1490446"/>
            <a:ext cx="82114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buBlip>
                <a:blip r:embed="rId3"/>
              </a:buBlip>
              <a:defRPr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pc="-100" dirty="0" smtClean="0">
                <a:latin typeface="HY헤드라인M" pitchFamily="18" charset="-127"/>
                <a:ea typeface="HY헤드라인M" pitchFamily="18" charset="-127"/>
              </a:rPr>
              <a:t>수도권매립지  </a:t>
            </a:r>
            <a:r>
              <a:rPr lang="en-US" altLang="ko-KR" spc="-100" dirty="0" smtClean="0">
                <a:latin typeface="HY헤드라인M" pitchFamily="18" charset="-127"/>
                <a:ea typeface="HY헤드라인M" pitchFamily="18" charset="-127"/>
              </a:rPr>
              <a:t>200</a:t>
            </a:r>
            <a:r>
              <a:rPr lang="ko-KR" altLang="en-US" spc="-100" dirty="0" smtClean="0">
                <a:latin typeface="HY헤드라인M" pitchFamily="18" charset="-127"/>
                <a:ea typeface="HY헤드라인M" pitchFamily="18" charset="-127"/>
              </a:rPr>
              <a:t>톤</a:t>
            </a:r>
            <a:r>
              <a:rPr lang="en-US" altLang="ko-KR" spc="-1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pc="-10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1600" spc="-1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600" spc="-100" dirty="0" smtClean="0">
                <a:latin typeface="돋움"/>
                <a:ea typeface="돋움"/>
              </a:rPr>
              <a:t>′</a:t>
            </a:r>
            <a:r>
              <a:rPr lang="en-US" altLang="ko-KR" sz="1600" spc="-100" dirty="0" smtClean="0">
                <a:latin typeface="HY헤드라인M" pitchFamily="18" charset="-127"/>
                <a:ea typeface="HY헤드라인M" pitchFamily="18" charset="-127"/>
              </a:rPr>
              <a:t>07~</a:t>
            </a:r>
            <a:r>
              <a:rPr lang="en-US" altLang="ko-KR" sz="1600" spc="-100" dirty="0" smtClean="0">
                <a:latin typeface="돋움"/>
                <a:ea typeface="돋움"/>
              </a:rPr>
              <a:t>′</a:t>
            </a:r>
            <a:r>
              <a:rPr lang="en-US" altLang="ko-KR" sz="1600" spc="-100" dirty="0" smtClean="0">
                <a:latin typeface="HY헤드라인M" pitchFamily="18" charset="-127"/>
                <a:ea typeface="HY헤드라인M" pitchFamily="18" charset="-127"/>
              </a:rPr>
              <a:t>10.4)</a:t>
            </a:r>
            <a:r>
              <a:rPr lang="en-US" altLang="ko-KR" spc="-100" dirty="0" smtClean="0">
                <a:latin typeface="HY헤드라인M" pitchFamily="18" charset="-127"/>
                <a:ea typeface="HY헤드라인M" pitchFamily="18" charset="-127"/>
              </a:rPr>
              <a:t>,   </a:t>
            </a:r>
            <a:r>
              <a:rPr lang="ko-KR" altLang="en-US" spc="-100" dirty="0" smtClean="0">
                <a:latin typeface="HY헤드라인M" pitchFamily="18" charset="-127"/>
                <a:ea typeface="HY헤드라인M" pitchFamily="18" charset="-127"/>
              </a:rPr>
              <a:t>부천시  </a:t>
            </a:r>
            <a:r>
              <a:rPr lang="en-US" altLang="ko-KR" spc="-100" dirty="0" smtClean="0">
                <a:latin typeface="HY헤드라인M" pitchFamily="18" charset="-127"/>
                <a:ea typeface="HY헤드라인M" pitchFamily="18" charset="-127"/>
              </a:rPr>
              <a:t>90</a:t>
            </a:r>
            <a:r>
              <a:rPr lang="ko-KR" altLang="en-US" spc="-100" dirty="0" smtClean="0">
                <a:latin typeface="HY헤드라인M" pitchFamily="18" charset="-127"/>
                <a:ea typeface="HY헤드라인M" pitchFamily="18" charset="-127"/>
              </a:rPr>
              <a:t>톤</a:t>
            </a:r>
            <a:r>
              <a:rPr lang="en-US" altLang="ko-KR" spc="-1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pc="-10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1600" spc="-1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600" spc="-100" dirty="0" smtClean="0">
                <a:latin typeface="돋움"/>
                <a:ea typeface="돋움"/>
              </a:rPr>
              <a:t>′</a:t>
            </a:r>
            <a:r>
              <a:rPr lang="en-US" altLang="ko-KR" sz="1600" spc="-100" dirty="0" smtClean="0">
                <a:latin typeface="HY헤드라인M" pitchFamily="18" charset="-127"/>
                <a:ea typeface="HY헤드라인M" pitchFamily="18" charset="-127"/>
              </a:rPr>
              <a:t>07~)</a:t>
            </a:r>
            <a:r>
              <a:rPr lang="en-US" altLang="ko-KR" spc="-100" dirty="0" smtClean="0">
                <a:latin typeface="HY헤드라인M" pitchFamily="18" charset="-127"/>
                <a:ea typeface="HY헤드라인M" pitchFamily="18" charset="-127"/>
              </a:rPr>
              <a:t>,   </a:t>
            </a:r>
            <a:r>
              <a:rPr lang="ko-KR" altLang="en-US" spc="-100" dirty="0" smtClean="0">
                <a:latin typeface="HY헤드라인M" pitchFamily="18" charset="-127"/>
                <a:ea typeface="HY헤드라인M" pitchFamily="18" charset="-127"/>
              </a:rPr>
              <a:t>부안군</a:t>
            </a:r>
            <a:r>
              <a:rPr lang="en-US" altLang="ko-KR" sz="1600" spc="-1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600" spc="-100" dirty="0" smtClean="0">
                <a:latin typeface="돋움"/>
                <a:ea typeface="돋움"/>
              </a:rPr>
              <a:t>′</a:t>
            </a:r>
            <a:r>
              <a:rPr lang="en-US" altLang="ko-KR" sz="1600" spc="-100" dirty="0" smtClean="0">
                <a:latin typeface="HY헤드라인M" pitchFamily="18" charset="-127"/>
                <a:ea typeface="HY헤드라인M" pitchFamily="18" charset="-127"/>
              </a:rPr>
              <a:t>07~)</a:t>
            </a:r>
            <a:r>
              <a:rPr lang="en-US" altLang="ko-KR" spc="-10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180975" indent="-180975">
              <a:lnSpc>
                <a:spcPct val="150000"/>
              </a:lnSpc>
              <a:defRPr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강릉시는 여건미비로 사업 반납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endParaRPr lang="en-US" altLang="ko-KR" sz="8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buBlip>
                <a:blip r:embed="rId3"/>
              </a:buBlip>
              <a:defRPr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수도권매립지 가연성폐기물 에너지화 시설 가동현황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8152" y="5755815"/>
            <a:ext cx="7857012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algn="just">
              <a:lnSpc>
                <a:spcPts val="2500"/>
              </a:lnSpc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정상가동시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비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5㎜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이하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23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일이 적정</a:t>
            </a:r>
          </a:p>
          <a:p>
            <a:pPr algn="just">
              <a:lnSpc>
                <a:spcPts val="2500"/>
              </a:lnSpc>
            </a:pP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 ※ </a:t>
            </a:r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수선별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시험 운전결과 처리량이 </a:t>
            </a:r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전월대비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26%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상승됨에 따라 </a:t>
            </a:r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수선별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도입 추진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6"/>
          <p:cNvGrpSpPr/>
          <p:nvPr/>
        </p:nvGrpSpPr>
        <p:grpSpPr>
          <a:xfrm>
            <a:off x="297712" y="1077362"/>
            <a:ext cx="8548576" cy="5540721"/>
            <a:chOff x="297712" y="1050202"/>
            <a:chExt cx="8548576" cy="5233639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3" name="그룹 40"/>
          <p:cNvGrpSpPr/>
          <p:nvPr/>
        </p:nvGrpSpPr>
        <p:grpSpPr>
          <a:xfrm>
            <a:off x="562305" y="885997"/>
            <a:ext cx="4009695" cy="495300"/>
            <a:chOff x="562305" y="885997"/>
            <a:chExt cx="4009695" cy="495300"/>
          </a:xfrm>
        </p:grpSpPr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43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252591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3674727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2. 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본 사업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538144" y="1451534"/>
            <a:ext cx="8211497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buBlip>
                <a:blip r:embed="rId3"/>
              </a:buBlip>
              <a:defRPr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가연성폐기물 에너지화 시설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845270" y="1956202"/>
          <a:ext cx="7695414" cy="2792276"/>
        </p:xfrm>
        <a:graphic>
          <a:graphicData uri="http://schemas.openxmlformats.org/drawingml/2006/table">
            <a:tbl>
              <a:tblPr/>
              <a:tblGrid>
                <a:gridCol w="668130"/>
                <a:gridCol w="791835"/>
                <a:gridCol w="606279"/>
                <a:gridCol w="1781463"/>
                <a:gridCol w="668130"/>
                <a:gridCol w="791835"/>
                <a:gridCol w="675875"/>
                <a:gridCol w="1711867"/>
              </a:tblGrid>
              <a:tr h="132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지역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사업기간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용량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 고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지역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사업기간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용량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 고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3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계</a:t>
                      </a:r>
                      <a:r>
                        <a:rPr lang="en-US" altLang="ko-KR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(19)</a:t>
                      </a:r>
                      <a:endParaRPr lang="ko-KR" altLang="en-US" sz="13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825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나주시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'09~‘13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130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기본설계 완료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남해군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4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3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자원화사업</a:t>
                      </a:r>
                      <a:r>
                        <a:rPr lang="ko-KR" altLang="en-US" sz="13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이전 </a:t>
                      </a:r>
                      <a:endParaRPr lang="en-US" altLang="ko-KR" sz="1300" b="1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설치된 </a:t>
                      </a: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시설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무주군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80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실시설계 중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원주시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80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4E3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순천시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220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‘</a:t>
                      </a:r>
                      <a:r>
                        <a:rPr lang="en-US" altLang="ko-KR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11.6</a:t>
                      </a: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 착공 예정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수도권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‘07~’10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가동 중</a:t>
                      </a:r>
                      <a:r>
                        <a:rPr lang="en-US" altLang="ko-KR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(‘10.4.7~)</a:t>
                      </a:r>
                      <a:endParaRPr lang="ko-KR" altLang="en-US" sz="13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부산시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900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공사 중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부천시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90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시운전 중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수도권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‘10~’13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1,200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입찰준비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부안군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공사 </a:t>
                      </a:r>
                      <a:r>
                        <a:rPr lang="ko-KR" altLang="en-US" sz="13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</a:t>
                      </a:r>
                      <a:endParaRPr lang="en-US" altLang="ko-KR" sz="1300" b="1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포항시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‘09~’13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500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중앙민투심의</a:t>
                      </a: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완료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남해군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준공</a:t>
                      </a:r>
                      <a:r>
                        <a:rPr lang="en-US" altLang="ko-KR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(‘10.12)</a:t>
                      </a:r>
                      <a:endParaRPr lang="ko-KR" altLang="en-US" sz="13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광주시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‘11~’14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600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‘</a:t>
                      </a:r>
                      <a:r>
                        <a:rPr lang="en-US" altLang="ko-KR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lang="ko-KR" altLang="en-US" sz="13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신규</a:t>
                      </a:r>
                      <a:endParaRPr lang="ko-KR" altLang="en-US" sz="13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원주시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‘08~’12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80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협상 중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대구시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760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3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가평군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'09~'12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80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공사 중</a:t>
                      </a:r>
                      <a:endParaRPr lang="ko-KR" altLang="en-US" sz="13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서산시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90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3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목포시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230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김해시</a:t>
                      </a:r>
                    </a:p>
                  </a:txBody>
                  <a:tcPr marL="44149" marR="44149" marT="12206" marB="1220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016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200</a:t>
                      </a:r>
                    </a:p>
                  </a:txBody>
                  <a:tcPr marL="44149" marR="44149" marT="12206" marB="122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7174776" y="1563943"/>
            <a:ext cx="1440732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altLang="ko-KR" sz="105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050" dirty="0" smtClean="0"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0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05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10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50" dirty="0" smtClean="0">
                <a:latin typeface="HY헤드라인M" pitchFamily="18" charset="-127"/>
                <a:ea typeface="HY헤드라인M" pitchFamily="18" charset="-127"/>
              </a:rPr>
              <a:t>톤</a:t>
            </a:r>
            <a:r>
              <a:rPr lang="en-US" altLang="ko-KR" sz="105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05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105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0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8144" y="4622862"/>
            <a:ext cx="8211497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buBlip>
                <a:blip r:embed="rId3"/>
              </a:buBlip>
              <a:defRPr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전용보일러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137670" y="4778192"/>
            <a:ext cx="1440732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altLang="ko-KR" sz="105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050" dirty="0" smtClean="0"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0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05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10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50" dirty="0" smtClean="0">
                <a:latin typeface="HY헤드라인M" pitchFamily="18" charset="-127"/>
                <a:ea typeface="HY헤드라인M" pitchFamily="18" charset="-127"/>
              </a:rPr>
              <a:t>톤</a:t>
            </a:r>
            <a:r>
              <a:rPr lang="en-US" altLang="ko-KR" sz="105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05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105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0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854697" y="5142825"/>
          <a:ext cx="7685987" cy="1432512"/>
        </p:xfrm>
        <a:graphic>
          <a:graphicData uri="http://schemas.openxmlformats.org/drawingml/2006/table">
            <a:tbl>
              <a:tblPr/>
              <a:tblGrid>
                <a:gridCol w="1170731"/>
                <a:gridCol w="1265564"/>
                <a:gridCol w="1138561"/>
                <a:gridCol w="1328228"/>
                <a:gridCol w="2782903"/>
              </a:tblGrid>
              <a:tr h="1212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지역</a:t>
                      </a:r>
                    </a:p>
                  </a:txBody>
                  <a:tcPr marL="45182" marR="45182" marT="12492" marB="1249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사업기간</a:t>
                      </a:r>
                    </a:p>
                  </a:txBody>
                  <a:tcPr marL="45182" marR="45182" marT="12492" marB="124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용량</a:t>
                      </a:r>
                    </a:p>
                  </a:txBody>
                  <a:tcPr marL="45182" marR="45182" marT="12492" marB="124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사업추진방식</a:t>
                      </a:r>
                    </a:p>
                  </a:txBody>
                  <a:tcPr marL="45182" marR="45182" marT="12492" marB="124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 고</a:t>
                      </a:r>
                    </a:p>
                  </a:txBody>
                  <a:tcPr marL="45182" marR="45182" marT="12492" marB="124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12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계</a:t>
                      </a:r>
                      <a:r>
                        <a:rPr lang="en-US" altLang="ko-KR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(3)</a:t>
                      </a:r>
                      <a:endParaRPr lang="ko-KR" altLang="en-US" sz="13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182" marR="45182" marT="12492" marB="1249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182" marR="45182" marT="12492" marB="124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1,150</a:t>
                      </a:r>
                    </a:p>
                  </a:txBody>
                  <a:tcPr marL="45182" marR="45182" marT="12492" marB="124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182" marR="45182" marT="12492" marB="124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b="1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182" marR="45182" marT="12492" marB="124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부산시</a:t>
                      </a:r>
                    </a:p>
                  </a:txBody>
                  <a:tcPr marL="45182" marR="45182" marT="12492" marB="1249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'09~‘12</a:t>
                      </a:r>
                    </a:p>
                  </a:txBody>
                  <a:tcPr marL="45182" marR="45182" marT="12492" marB="124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500</a:t>
                      </a:r>
                    </a:p>
                  </a:txBody>
                  <a:tcPr marL="45182" marR="45182" marT="12492" marB="124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민 자</a:t>
                      </a:r>
                    </a:p>
                  </a:txBody>
                  <a:tcPr marL="45182" marR="45182" marT="12492" marB="124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공사 중</a:t>
                      </a:r>
                    </a:p>
                  </a:txBody>
                  <a:tcPr marL="45182" marR="45182" marT="12492" marB="124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포항시</a:t>
                      </a:r>
                    </a:p>
                  </a:txBody>
                  <a:tcPr marL="45182" marR="45182" marT="12492" marB="1249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'09~‘13</a:t>
                      </a:r>
                    </a:p>
                  </a:txBody>
                  <a:tcPr marL="45182" marR="45182" marT="12492" marB="124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270</a:t>
                      </a:r>
                    </a:p>
                  </a:txBody>
                  <a:tcPr marL="45182" marR="45182" marT="12492" marB="124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중앙민투심의</a:t>
                      </a: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완료</a:t>
                      </a:r>
                    </a:p>
                  </a:txBody>
                  <a:tcPr marL="45182" marR="45182" marT="12492" marB="124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대구시</a:t>
                      </a:r>
                    </a:p>
                  </a:txBody>
                  <a:tcPr marL="45182" marR="45182" marT="12492" marB="1249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'11~‘14</a:t>
                      </a:r>
                    </a:p>
                  </a:txBody>
                  <a:tcPr marL="45182" marR="45182" marT="12492" marB="124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380</a:t>
                      </a:r>
                    </a:p>
                  </a:txBody>
                  <a:tcPr marL="45182" marR="45182" marT="12492" marB="124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‘</a:t>
                      </a:r>
                      <a:r>
                        <a:rPr lang="en-US" altLang="ko-KR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 신규</a:t>
                      </a:r>
                    </a:p>
                  </a:txBody>
                  <a:tcPr marL="45182" marR="45182" marT="12492" marB="124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sub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32" descr="0505"/>
          <p:cNvPicPr>
            <a:picLocks noChangeAspect="1" noChangeArrowheads="1"/>
          </p:cNvPicPr>
          <p:nvPr/>
        </p:nvPicPr>
        <p:blipFill>
          <a:blip r:embed="rId4" cstate="print"/>
          <a:srcRect l="11670"/>
          <a:stretch>
            <a:fillRect/>
          </a:stretch>
        </p:blipFill>
        <p:spPr bwMode="auto">
          <a:xfrm>
            <a:off x="0" y="1588"/>
            <a:ext cx="7620000" cy="6856412"/>
          </a:xfrm>
          <a:prstGeom prst="rect">
            <a:avLst/>
          </a:prstGeom>
          <a:noFill/>
        </p:spPr>
      </p:pic>
      <p:pic>
        <p:nvPicPr>
          <p:cNvPr id="63" name="Picture 12" descr="바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625" y="2062809"/>
            <a:ext cx="686143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3213100" y="2245372"/>
            <a:ext cx="5314275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사업추진 상 문제점 및 개선 조치사항</a:t>
            </a:r>
            <a:endParaRPr lang="ko-KR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9" name="Rectangle 14"/>
          <p:cNvSpPr>
            <a:spLocks noChangeArrowheads="1"/>
          </p:cNvSpPr>
          <p:nvPr/>
        </p:nvSpPr>
        <p:spPr bwMode="auto">
          <a:xfrm>
            <a:off x="2209800" y="2188222"/>
            <a:ext cx="58702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크리스탈M"/>
                <a:ea typeface="HY크리스탈M"/>
                <a:cs typeface="Times New Roman" pitchFamily="18" charset="0"/>
              </a:rPr>
              <a:t>Ⅳ</a:t>
            </a:r>
            <a:endParaRPr lang="en-US" altLang="ko-KR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-윤명조150"/>
              <a:cs typeface="Times New Roman" pitchFamily="18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337617" y="2982444"/>
            <a:ext cx="201369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2000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함수율</a:t>
            </a: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오류</a:t>
            </a:r>
            <a:endParaRPr lang="en-US" altLang="ko-KR" sz="20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기계공정</a:t>
            </a:r>
            <a:endParaRPr lang="en-US" altLang="ko-KR" sz="20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운전경험</a:t>
            </a:r>
            <a:endParaRPr lang="en-US" altLang="ko-KR" sz="20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기타</a:t>
            </a:r>
            <a:endParaRPr lang="en-US" altLang="ko-KR" sz="2000" dirty="0">
              <a:solidFill>
                <a:schemeClr val="accent6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6"/>
          <p:cNvGrpSpPr/>
          <p:nvPr/>
        </p:nvGrpSpPr>
        <p:grpSpPr>
          <a:xfrm>
            <a:off x="297712" y="1077362"/>
            <a:ext cx="8548576" cy="5540721"/>
            <a:chOff x="297712" y="1050202"/>
            <a:chExt cx="8548576" cy="5233639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53412" y="196345"/>
            <a:ext cx="6763390" cy="4801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2800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크리스탈M" pitchFamily="18" charset="-127"/>
                <a:ea typeface="HY헤드라인M" pitchFamily="18" charset="-127"/>
                <a:cs typeface="Times New Roman" pitchFamily="18" charset="0"/>
              </a:rPr>
              <a:t>Ⅳ. </a:t>
            </a:r>
            <a:r>
              <a:rPr lang="ko-KR" altLang="en-US" sz="2800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크리스탈M" pitchFamily="18" charset="-127"/>
                <a:ea typeface="HY헤드라인M" pitchFamily="18" charset="-127"/>
                <a:cs typeface="Times New Roman" pitchFamily="18" charset="0"/>
              </a:rPr>
              <a:t>사업추진 상 문제점 및 개선조치 사항</a:t>
            </a:r>
            <a:endParaRPr lang="en-US" altLang="ko-KR" sz="2800" dirty="0">
              <a:ln w="10160">
                <a:solidFill>
                  <a:schemeClr val="bg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Y크리스탈M" pitchFamily="18" charset="-127"/>
              <a:ea typeface="HY헤드라인M" pitchFamily="18" charset="-127"/>
            </a:endParaRPr>
          </a:p>
        </p:txBody>
      </p:sp>
      <p:grpSp>
        <p:nvGrpSpPr>
          <p:cNvPr id="3" name="그룹 40"/>
          <p:cNvGrpSpPr/>
          <p:nvPr/>
        </p:nvGrpSpPr>
        <p:grpSpPr>
          <a:xfrm>
            <a:off x="562305" y="885997"/>
            <a:ext cx="4009695" cy="495300"/>
            <a:chOff x="562305" y="885997"/>
            <a:chExt cx="4009695" cy="495300"/>
          </a:xfrm>
        </p:grpSpPr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43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252591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3674727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1. </a:t>
              </a:r>
              <a:r>
                <a:rPr kumimoji="0" lang="ko-KR" altLang="en-US" sz="2000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함수율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오류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538144" y="1490446"/>
            <a:ext cx="8211497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buBlip>
                <a:blip r:embed="rId3"/>
              </a:buBlip>
              <a:defRPr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초기사항 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설계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함수율보다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높은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함수율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폐기물 반입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(40%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이상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및 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                 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높은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함수율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폐기물 반입 시 대처방안 미흡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endParaRPr lang="ko-KR" altLang="en-US" sz="800" dirty="0" smtClean="0">
              <a:latin typeface="굴림" pitchFamily="50" charset="-127"/>
            </a:endParaRPr>
          </a:p>
          <a:p>
            <a:pPr marL="180975" indent="-180975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개선사항 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수집운반과정 빗물 등 유입방지 대책 수립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非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생활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                 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폐기물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낙엽 등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반입 중지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함수율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측정방법 개선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함수율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                 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변동에 대응할 수 있도록 건조기 보완 등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en-US" altLang="ko-KR" sz="2000" dirty="0" smtClean="0"/>
              <a:t>                   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함수율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변동에 대응할 수 있도록 건조기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파쇄기 간격조정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 marL="180975" indent="-180975">
              <a:lnSpc>
                <a:spcPct val="150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                 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디스크스크린 간격조정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트럼맬스크린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구멍크기 조정 등 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                 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시설 개선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․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보완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endParaRPr lang="ko-KR" altLang="en-US" sz="800" dirty="0" smtClean="0"/>
          </a:p>
          <a:p>
            <a:pPr marL="180975" indent="-180975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현재사항 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함수율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관리 및 높은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함수율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폐기물 반입 시에도 적정처리 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                 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가능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6"/>
          <p:cNvGrpSpPr/>
          <p:nvPr/>
        </p:nvGrpSpPr>
        <p:grpSpPr>
          <a:xfrm>
            <a:off x="297712" y="1077362"/>
            <a:ext cx="8548576" cy="5540721"/>
            <a:chOff x="297712" y="1050202"/>
            <a:chExt cx="8548576" cy="5233639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3" name="그룹 40"/>
          <p:cNvGrpSpPr/>
          <p:nvPr/>
        </p:nvGrpSpPr>
        <p:grpSpPr>
          <a:xfrm>
            <a:off x="562305" y="885997"/>
            <a:ext cx="4009695" cy="495300"/>
            <a:chOff x="562305" y="885997"/>
            <a:chExt cx="4009695" cy="495300"/>
          </a:xfrm>
        </p:grpSpPr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43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252591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3674727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2. 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기계공정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538143" y="1452738"/>
            <a:ext cx="8332479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ts val="3000"/>
              </a:lnSpc>
              <a:buBlip>
                <a:blip r:embed="rId3"/>
              </a:buBlip>
              <a:defRPr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초기사항 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파쇄기 성능미흡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이동 중 낙하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가연물 선별 불량 등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defRPr/>
            </a:pPr>
            <a:endParaRPr lang="ko-KR" altLang="en-US" sz="800" dirty="0" smtClean="0">
              <a:latin typeface="굴림" pitchFamily="50" charset="-127"/>
            </a:endParaRPr>
          </a:p>
          <a:p>
            <a:pPr marL="180975" indent="-180975">
              <a:lnSpc>
                <a:spcPts val="3000"/>
              </a:lnSpc>
              <a:buBlip>
                <a:blip r:embed="rId3"/>
              </a:buBlip>
              <a:defRPr/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개선사항 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파쇄기 간격조정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디스크스크린 간격조정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트롬맬스크린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ts val="3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                 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구멍크기 조정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컨베어밸트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등 시설 개선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․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보완</a:t>
            </a:r>
          </a:p>
          <a:p>
            <a:pPr marL="180975" indent="-180975">
              <a:defRPr/>
            </a:pPr>
            <a:endParaRPr lang="ko-KR" altLang="en-US" sz="800" dirty="0" smtClean="0"/>
          </a:p>
          <a:p>
            <a:pPr marL="180975" indent="-180975">
              <a:lnSpc>
                <a:spcPts val="3000"/>
              </a:lnSpc>
              <a:buBlip>
                <a:blip r:embed="rId3"/>
              </a:buBlip>
              <a:defRPr/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현재사항 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생산수율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초기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(‘10.4~8) 23%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에서 현재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(’10.10~) 32%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로 향상             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ts val="3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                  </a:t>
            </a:r>
            <a:r>
              <a:rPr lang="ko-KR" altLang="en-US" spc="-100" dirty="0" err="1" smtClean="0">
                <a:latin typeface="HY헤드라인M" pitchFamily="18" charset="-127"/>
                <a:ea typeface="HY헤드라인M" pitchFamily="18" charset="-127"/>
              </a:rPr>
              <a:t>가동율</a:t>
            </a:r>
            <a:r>
              <a:rPr lang="en-US" altLang="ko-KR" spc="-1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pc="-100" dirty="0" smtClean="0">
                <a:latin typeface="HY헤드라인M" pitchFamily="18" charset="-127"/>
                <a:ea typeface="HY헤드라인M" pitchFamily="18" charset="-127"/>
              </a:rPr>
              <a:t>처리량</a:t>
            </a:r>
            <a:r>
              <a:rPr lang="en-US" altLang="ko-KR" spc="-100" dirty="0" smtClean="0">
                <a:latin typeface="HY헤드라인M" pitchFamily="18" charset="-127"/>
                <a:ea typeface="HY헤드라인M" pitchFamily="18" charset="-127"/>
              </a:rPr>
              <a:t>) : </a:t>
            </a:r>
            <a:r>
              <a:rPr lang="ko-KR" altLang="en-US" spc="-100" dirty="0" smtClean="0">
                <a:latin typeface="HY헤드라인M" pitchFamily="18" charset="-127"/>
                <a:ea typeface="HY헤드라인M" pitchFamily="18" charset="-127"/>
              </a:rPr>
              <a:t>초기 </a:t>
            </a:r>
            <a:r>
              <a:rPr lang="en-US" altLang="ko-KR" spc="-100" dirty="0" smtClean="0">
                <a:latin typeface="HY헤드라인M" pitchFamily="18" charset="-127"/>
                <a:ea typeface="HY헤드라인M" pitchFamily="18" charset="-127"/>
              </a:rPr>
              <a:t>40%</a:t>
            </a:r>
            <a:r>
              <a:rPr lang="ko-KR" altLang="en-US" spc="-100" dirty="0" smtClean="0">
                <a:latin typeface="HY헤드라인M" pitchFamily="18" charset="-127"/>
                <a:ea typeface="HY헤드라인M" pitchFamily="18" charset="-127"/>
              </a:rPr>
              <a:t>～</a:t>
            </a:r>
            <a:r>
              <a:rPr lang="en-US" altLang="ko-KR" spc="-100" dirty="0" smtClean="0">
                <a:latin typeface="HY헤드라인M" pitchFamily="18" charset="-127"/>
                <a:ea typeface="HY헤드라인M" pitchFamily="18" charset="-127"/>
              </a:rPr>
              <a:t>50%</a:t>
            </a:r>
            <a:r>
              <a:rPr lang="ko-KR" altLang="en-US" spc="-100" dirty="0" smtClean="0">
                <a:latin typeface="HY헤드라인M" pitchFamily="18" charset="-127"/>
                <a:ea typeface="HY헤드라인M" pitchFamily="18" charset="-127"/>
              </a:rPr>
              <a:t>에서 현재</a:t>
            </a:r>
            <a:r>
              <a:rPr lang="en-US" altLang="ko-KR" spc="-100" dirty="0" smtClean="0">
                <a:latin typeface="HY헤드라인M" pitchFamily="18" charset="-127"/>
                <a:ea typeface="HY헤드라인M" pitchFamily="18" charset="-127"/>
              </a:rPr>
              <a:t>(’11.2~) 80%</a:t>
            </a:r>
            <a:r>
              <a:rPr lang="ko-KR" altLang="en-US" spc="-100" dirty="0" smtClean="0">
                <a:latin typeface="HY헤드라인M" pitchFamily="18" charset="-127"/>
                <a:ea typeface="HY헤드라인M" pitchFamily="18" charset="-127"/>
              </a:rPr>
              <a:t>로 향상</a:t>
            </a:r>
          </a:p>
        </p:txBody>
      </p:sp>
      <p:grpSp>
        <p:nvGrpSpPr>
          <p:cNvPr id="14" name="그룹 40"/>
          <p:cNvGrpSpPr/>
          <p:nvPr/>
        </p:nvGrpSpPr>
        <p:grpSpPr>
          <a:xfrm>
            <a:off x="554446" y="4064464"/>
            <a:ext cx="4009695" cy="495300"/>
            <a:chOff x="562305" y="885997"/>
            <a:chExt cx="4009695" cy="495300"/>
          </a:xfrm>
        </p:grpSpPr>
        <p:sp>
          <p:nvSpPr>
            <p:cNvPr id="15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16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252591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3674727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3.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운전경험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539711" y="4631205"/>
            <a:ext cx="8332479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ts val="3000"/>
              </a:lnSpc>
              <a:buBlip>
                <a:blip r:embed="rId3"/>
              </a:buBlip>
              <a:defRPr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초기사항 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각 시설 기능 이해부족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운영경험 부족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defRPr/>
            </a:pPr>
            <a:endParaRPr lang="ko-KR" altLang="en-US" sz="800" dirty="0" smtClean="0">
              <a:latin typeface="굴림" pitchFamily="50" charset="-127"/>
            </a:endParaRPr>
          </a:p>
          <a:p>
            <a:pPr marL="180975" indent="-180975">
              <a:lnSpc>
                <a:spcPts val="3000"/>
              </a:lnSpc>
              <a:buBlip>
                <a:blip r:embed="rId3"/>
              </a:buBlip>
              <a:defRPr/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개선사항 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각 시설의 특징 파악 및 운영 최적화를 위한 매뉴얼 마련 중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ts val="3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                  (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시설별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운영 최적 조건에 대한 토론 및 개선점 파악 등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defRPr/>
            </a:pPr>
            <a:endParaRPr lang="ko-KR" altLang="en-US" sz="800" dirty="0" smtClean="0"/>
          </a:p>
          <a:p>
            <a:pPr marL="180975" indent="-180975">
              <a:lnSpc>
                <a:spcPts val="3000"/>
              </a:lnSpc>
              <a:buBlip>
                <a:blip r:embed="rId3"/>
              </a:buBlip>
              <a:defRPr/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현재사항 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dirty="0" err="1" smtClean="0">
                <a:latin typeface="HY헤드라인M" pitchFamily="18" charset="-127"/>
                <a:ea typeface="HY헤드라인M" pitchFamily="18" charset="-127"/>
              </a:rPr>
              <a:t>운영요원들의</a:t>
            </a:r>
            <a:r>
              <a:rPr 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dirty="0" err="1" smtClean="0">
                <a:latin typeface="HY헤드라인M" pitchFamily="18" charset="-127"/>
                <a:ea typeface="HY헤드라인M" pitchFamily="18" charset="-127"/>
              </a:rPr>
              <a:t>공정</a:t>
            </a:r>
            <a:r>
              <a:rPr lang="en-US" dirty="0" smtClean="0">
                <a:latin typeface="HY헤드라인M" pitchFamily="18" charset="-127"/>
                <a:ea typeface="HY헤드라인M" pitchFamily="18" charset="-127"/>
              </a:rPr>
              <a:t> 및 </a:t>
            </a:r>
            <a:r>
              <a:rPr lang="en-US" dirty="0" err="1" smtClean="0">
                <a:latin typeface="HY헤드라인M" pitchFamily="18" charset="-127"/>
                <a:ea typeface="HY헤드라인M" pitchFamily="18" charset="-127"/>
              </a:rPr>
              <a:t>기계장비에</a:t>
            </a:r>
            <a:r>
              <a:rPr 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dirty="0" err="1" smtClean="0">
                <a:latin typeface="HY헤드라인M" pitchFamily="18" charset="-127"/>
                <a:ea typeface="HY헤드라인M" pitchFamily="18" charset="-127"/>
              </a:rPr>
              <a:t>대한</a:t>
            </a:r>
            <a:r>
              <a:rPr 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dirty="0" err="1" smtClean="0">
                <a:latin typeface="HY헤드라인M" pitchFamily="18" charset="-127"/>
                <a:ea typeface="HY헤드라인M" pitchFamily="18" charset="-127"/>
              </a:rPr>
              <a:t>이해</a:t>
            </a:r>
            <a:r>
              <a:rPr 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dirty="0" err="1" smtClean="0">
                <a:latin typeface="HY헤드라인M" pitchFamily="18" charset="-127"/>
                <a:ea typeface="HY헤드라인M" pitchFamily="18" charset="-127"/>
              </a:rPr>
              <a:t>증가</a:t>
            </a:r>
            <a:endParaRPr lang="en-US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6"/>
          <p:cNvGrpSpPr/>
          <p:nvPr/>
        </p:nvGrpSpPr>
        <p:grpSpPr>
          <a:xfrm>
            <a:off x="297712" y="1077362"/>
            <a:ext cx="8548576" cy="5540721"/>
            <a:chOff x="297712" y="1050202"/>
            <a:chExt cx="8548576" cy="5233639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3" name="그룹 40"/>
          <p:cNvGrpSpPr/>
          <p:nvPr/>
        </p:nvGrpSpPr>
        <p:grpSpPr>
          <a:xfrm>
            <a:off x="562305" y="885997"/>
            <a:ext cx="4009695" cy="495300"/>
            <a:chOff x="562305" y="885997"/>
            <a:chExt cx="4009695" cy="495300"/>
          </a:xfrm>
        </p:grpSpPr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43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252591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3674727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4. 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기타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538143" y="1584716"/>
            <a:ext cx="8257065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ts val="3000"/>
              </a:lnSpc>
              <a:buBlip>
                <a:blip r:embed="rId3"/>
              </a:buBlip>
              <a:defRPr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고형연료 형태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180975" indent="-180975">
              <a:lnSpc>
                <a:spcPts val="3000"/>
              </a:lnSpc>
              <a:defRPr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문제제기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유럽은 대부분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비성형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고형연료 사용</a:t>
            </a:r>
          </a:p>
          <a:p>
            <a:pPr marL="180975" indent="-180975">
              <a:lnSpc>
                <a:spcPts val="3000"/>
              </a:lnSpc>
              <a:defRPr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검토결과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RDF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에 한하여 비성형 고형연료 사용 허용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marL="180975" indent="-180975">
              <a:lnSpc>
                <a:spcPts val="3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                   RPF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는 추후 허용 예정</a:t>
            </a:r>
          </a:p>
          <a:p>
            <a:pPr marL="180975" indent="-180975">
              <a:defRPr/>
            </a:pPr>
            <a:endParaRPr lang="ko-KR" altLang="en-US" dirty="0" smtClean="0">
              <a:latin typeface="굴림" pitchFamily="50" charset="-127"/>
            </a:endParaRPr>
          </a:p>
          <a:p>
            <a:pPr marL="180975" indent="-180975">
              <a:lnSpc>
                <a:spcPts val="3000"/>
              </a:lnSpc>
              <a:buBlip>
                <a:blip r:embed="rId3"/>
              </a:buBlip>
              <a:defRPr/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고형연료제품 제조원료 다양화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ts val="3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 - RDF, RPF, TDF, WCF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외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식물성잔재물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귤껍질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등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사업장 가연성폐기물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 marL="180975" indent="-180975">
              <a:lnSpc>
                <a:spcPts val="3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수입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바이오매스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목재칩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팜껍질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등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도 사용 허용 요청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ts val="3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생활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사업장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수입 포함 가연성폐기물의 고형연료제품 제조 원료로 사용 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ts val="3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및 혼합제조 요청</a:t>
            </a:r>
          </a:p>
          <a:p>
            <a:pPr marL="180975" indent="-180975">
              <a:defRPr/>
            </a:pPr>
            <a:endParaRPr lang="ko-KR" altLang="en-US" dirty="0" smtClean="0"/>
          </a:p>
          <a:p>
            <a:pPr marL="180975" indent="-180975">
              <a:lnSpc>
                <a:spcPts val="3000"/>
              </a:lnSpc>
              <a:buBlip>
                <a:blip r:embed="rId3"/>
              </a:buBlip>
              <a:defRPr/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사용시설의 다양화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ts val="3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사용시설 범위 확대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가스화 시설 도입 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sub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32" descr="0505"/>
          <p:cNvPicPr>
            <a:picLocks noChangeAspect="1" noChangeArrowheads="1"/>
          </p:cNvPicPr>
          <p:nvPr/>
        </p:nvPicPr>
        <p:blipFill>
          <a:blip r:embed="rId4" cstate="print"/>
          <a:srcRect l="11670"/>
          <a:stretch>
            <a:fillRect/>
          </a:stretch>
        </p:blipFill>
        <p:spPr bwMode="auto">
          <a:xfrm>
            <a:off x="0" y="1588"/>
            <a:ext cx="7620000" cy="6856412"/>
          </a:xfrm>
          <a:prstGeom prst="rect">
            <a:avLst/>
          </a:prstGeom>
          <a:noFill/>
        </p:spPr>
      </p:pic>
      <p:pic>
        <p:nvPicPr>
          <p:cNvPr id="63" name="Picture 12" descr="바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626" y="1855415"/>
            <a:ext cx="6550352" cy="108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3213100" y="2009697"/>
            <a:ext cx="521168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가연성폐기물 에너지화 사업 추진을 </a:t>
            </a:r>
            <a:endParaRPr lang="en-US" altLang="ko-K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just">
              <a:defRPr/>
            </a:pPr>
            <a:r>
              <a:rPr lang="ko-KR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위한 그간 조치사항</a:t>
            </a:r>
            <a:endParaRPr lang="ko-KR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9" name="Rectangle 14"/>
          <p:cNvSpPr>
            <a:spLocks noChangeArrowheads="1"/>
          </p:cNvSpPr>
          <p:nvPr/>
        </p:nvSpPr>
        <p:spPr bwMode="auto">
          <a:xfrm>
            <a:off x="2209800" y="2178795"/>
            <a:ext cx="58702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크리스탈M"/>
                <a:ea typeface="HY크리스탈M"/>
                <a:cs typeface="Times New Roman" pitchFamily="18" charset="0"/>
              </a:rPr>
              <a:t>Ⅴ</a:t>
            </a:r>
            <a:endParaRPr lang="en-US" altLang="ko-KR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-윤명조150"/>
              <a:cs typeface="Times New Roman" pitchFamily="18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337617" y="2982444"/>
            <a:ext cx="338105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시범사업 시행착오 개선</a:t>
            </a:r>
            <a:endParaRPr lang="en-US" altLang="ko-KR" sz="20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제도개선</a:t>
            </a:r>
            <a:endParaRPr lang="en-US" altLang="ko-KR" sz="2000" dirty="0" smtClean="0">
              <a:solidFill>
                <a:schemeClr val="accent6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ko-KR" sz="2000" i="1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&lt; 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참고자료 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dirty="0" err="1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전원별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가중치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&gt;</a:t>
            </a:r>
            <a:endParaRPr lang="en-US" altLang="ko-KR" sz="20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6"/>
          <p:cNvGrpSpPr/>
          <p:nvPr/>
        </p:nvGrpSpPr>
        <p:grpSpPr>
          <a:xfrm>
            <a:off x="297712" y="1077362"/>
            <a:ext cx="8548576" cy="5540721"/>
            <a:chOff x="297712" y="1050202"/>
            <a:chExt cx="8548576" cy="5233639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53412" y="196345"/>
            <a:ext cx="9065302" cy="4524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2600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크리스탈M" pitchFamily="18" charset="-127"/>
                <a:ea typeface="HY헤드라인M" pitchFamily="18" charset="-127"/>
                <a:cs typeface="Times New Roman" pitchFamily="18" charset="0"/>
              </a:rPr>
              <a:t>Ⅴ. </a:t>
            </a:r>
            <a:r>
              <a:rPr lang="ko-KR" altLang="en-US" sz="2600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크리스탈M" pitchFamily="18" charset="-127"/>
                <a:ea typeface="HY헤드라인M" pitchFamily="18" charset="-127"/>
                <a:cs typeface="Times New Roman" pitchFamily="18" charset="0"/>
              </a:rPr>
              <a:t>가연성폐기물 에너지화 사업 추진을 위한 그간 조치사항</a:t>
            </a:r>
            <a:endParaRPr lang="en-US" altLang="ko-KR" sz="2600" dirty="0">
              <a:ln w="10160">
                <a:solidFill>
                  <a:schemeClr val="bg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Y크리스탈M" pitchFamily="18" charset="-127"/>
              <a:ea typeface="HY헤드라인M" pitchFamily="18" charset="-127"/>
            </a:endParaRPr>
          </a:p>
        </p:txBody>
      </p:sp>
      <p:grpSp>
        <p:nvGrpSpPr>
          <p:cNvPr id="3" name="그룹 40"/>
          <p:cNvGrpSpPr/>
          <p:nvPr/>
        </p:nvGrpSpPr>
        <p:grpSpPr>
          <a:xfrm>
            <a:off x="562305" y="885997"/>
            <a:ext cx="4009695" cy="495300"/>
            <a:chOff x="562305" y="885997"/>
            <a:chExt cx="4009695" cy="495300"/>
          </a:xfrm>
        </p:grpSpPr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43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252591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3674727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1. 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시범사업 시행착오 개선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538144" y="1622424"/>
            <a:ext cx="8211497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buBlip>
                <a:blip r:embed="rId3"/>
              </a:buBlip>
              <a:defRPr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기술워크숍 개최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가동 및 시운전 중인 시설 현장 확인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원주시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수도권매립지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부천시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시범사업에서 발생된 오류 최소화를 위해 도출된 문제점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개선사항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 marL="180975" indent="-180975">
              <a:lnSpc>
                <a:spcPct val="150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개선효과 등에 대한 워크숍 개최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(4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차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pc="-100" dirty="0" smtClean="0">
                <a:latin typeface="HY헤드라인M" pitchFamily="18" charset="-127"/>
                <a:ea typeface="HY헤드라인M" pitchFamily="18" charset="-127"/>
              </a:rPr>
              <a:t>설계내용</a:t>
            </a:r>
            <a:r>
              <a:rPr lang="en-US" altLang="ko-KR" spc="-1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pc="-100" dirty="0" smtClean="0">
                <a:latin typeface="HY헤드라인M" pitchFamily="18" charset="-127"/>
                <a:ea typeface="HY헤드라인M" pitchFamily="18" charset="-127"/>
              </a:rPr>
              <a:t>설계 주안점 발표 및 예상 문제점에 대한 전문가 자문 및 토론</a:t>
            </a:r>
            <a:endParaRPr lang="en-US" altLang="ko-KR" spc="-1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250000"/>
              </a:lnSpc>
              <a:defRPr/>
            </a:pPr>
            <a:endParaRPr lang="ko-KR" altLang="en-US" sz="1200" dirty="0" smtClean="0">
              <a:latin typeface="굴림" pitchFamily="50" charset="-127"/>
            </a:endParaRPr>
          </a:p>
          <a:p>
            <a:pPr marL="180975" indent="-180975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현지 확인 및 기술자문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pc="-100" dirty="0" smtClean="0">
                <a:latin typeface="HY헤드라인M" pitchFamily="18" charset="-127"/>
                <a:ea typeface="HY헤드라인M" pitchFamily="18" charset="-127"/>
              </a:rPr>
              <a:t>설치 추진 중인 지역</a:t>
            </a:r>
            <a:r>
              <a:rPr lang="en-US" altLang="ko-KR" spc="-1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pc="-100" dirty="0" smtClean="0">
                <a:latin typeface="HY헤드라인M" pitchFamily="18" charset="-127"/>
                <a:ea typeface="HY헤드라인M" pitchFamily="18" charset="-127"/>
              </a:rPr>
              <a:t>설계 중인 지역에 대한 현지 확인 및 설계내용에 대한 </a:t>
            </a:r>
            <a:endParaRPr lang="en-US" altLang="ko-KR" spc="-1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en-US" altLang="ko-KR" spc="-100" dirty="0" smtClean="0">
                <a:latin typeface="HY헤드라인M" pitchFamily="18" charset="-127"/>
                <a:ea typeface="HY헤드라인M" pitchFamily="18" charset="-127"/>
              </a:rPr>
              <a:t>       </a:t>
            </a:r>
            <a:r>
              <a:rPr lang="ko-KR" altLang="en-US" spc="-100" dirty="0" smtClean="0">
                <a:latin typeface="HY헤드라인M" pitchFamily="18" charset="-127"/>
                <a:ea typeface="HY헤드라인M" pitchFamily="18" charset="-127"/>
              </a:rPr>
              <a:t>법적</a:t>
            </a:r>
            <a:r>
              <a:rPr lang="en-US" altLang="ko-KR" spc="-1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pc="-100" dirty="0" smtClean="0">
                <a:latin typeface="HY헤드라인M" pitchFamily="18" charset="-127"/>
                <a:ea typeface="HY헤드라인M" pitchFamily="18" charset="-127"/>
              </a:rPr>
              <a:t>기술적 자문 실시</a:t>
            </a:r>
            <a:endParaRPr lang="en-US" altLang="ko-KR" spc="-1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외국 운영사례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신기술 등 전파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sub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32" descr="0505"/>
          <p:cNvPicPr>
            <a:picLocks noChangeAspect="1" noChangeArrowheads="1"/>
          </p:cNvPicPr>
          <p:nvPr/>
        </p:nvPicPr>
        <p:blipFill>
          <a:blip r:embed="rId4" cstate="print"/>
          <a:srcRect l="11670"/>
          <a:stretch>
            <a:fillRect/>
          </a:stretch>
        </p:blipFill>
        <p:spPr bwMode="auto">
          <a:xfrm>
            <a:off x="0" y="1588"/>
            <a:ext cx="7620000" cy="6856412"/>
          </a:xfrm>
          <a:prstGeom prst="rect">
            <a:avLst/>
          </a:prstGeom>
          <a:noFill/>
        </p:spPr>
      </p:pic>
      <p:pic>
        <p:nvPicPr>
          <p:cNvPr id="88" name="Picture 12" descr="바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625" y="2714625"/>
            <a:ext cx="60483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3213100" y="2897188"/>
            <a:ext cx="2544287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추진배경 및 목표</a:t>
            </a:r>
            <a:endParaRPr lang="ko-KR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0" name="Rectangle 14"/>
          <p:cNvSpPr>
            <a:spLocks noChangeArrowheads="1"/>
          </p:cNvSpPr>
          <p:nvPr/>
        </p:nvSpPr>
        <p:spPr bwMode="auto">
          <a:xfrm>
            <a:off x="2209800" y="2840038"/>
            <a:ext cx="58737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-윤명조150"/>
                <a:cs typeface="Times New Roman" pitchFamily="18" charset="0"/>
              </a:rPr>
              <a:t>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모서리가 둥근 직사각형 48"/>
          <p:cNvSpPr/>
          <p:nvPr/>
        </p:nvSpPr>
        <p:spPr bwMode="auto">
          <a:xfrm>
            <a:off x="113122" y="1158845"/>
            <a:ext cx="8908330" cy="5289090"/>
          </a:xfrm>
          <a:prstGeom prst="roundRect">
            <a:avLst>
              <a:gd name="adj" fmla="val 4609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endParaRPr lang="ko-KR" altLang="en-US" sz="1500" dirty="0">
              <a:solidFill>
                <a:srgbClr val="000000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3" name="그룹 40"/>
          <p:cNvGrpSpPr/>
          <p:nvPr/>
        </p:nvGrpSpPr>
        <p:grpSpPr>
          <a:xfrm>
            <a:off x="562305" y="885997"/>
            <a:ext cx="4009695" cy="495300"/>
            <a:chOff x="562305" y="885997"/>
            <a:chExt cx="4009695" cy="495300"/>
          </a:xfrm>
        </p:grpSpPr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43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252591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9" descr="소제목바_3"/>
            <p:cNvPicPr>
              <a:picLocks noChangeAspect="1" noChangeArrowheads="1"/>
            </p:cNvPicPr>
            <p:nvPr/>
          </p:nvPicPr>
          <p:blipFill>
            <a:blip r:embed="rId2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3674727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2. 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제도개선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227053" y="1565862"/>
            <a:ext cx="8211497" cy="49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buBlip>
                <a:blip r:embed="rId3"/>
              </a:buBlip>
              <a:defRPr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spc="-100" dirty="0" smtClean="0">
                <a:latin typeface="HY헤드라인M" pitchFamily="18" charset="-127"/>
                <a:ea typeface="HY헤드라인M" pitchFamily="18" charset="-127"/>
              </a:rPr>
              <a:t>고형연료제품 생산</a:t>
            </a:r>
            <a:r>
              <a:rPr lang="en-US" altLang="ko-KR" sz="2000" spc="-1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000" spc="-100" dirty="0" smtClean="0">
                <a:latin typeface="HY헤드라인M" pitchFamily="18" charset="-127"/>
                <a:ea typeface="HY헤드라인M" pitchFamily="18" charset="-127"/>
              </a:rPr>
              <a:t>유통</a:t>
            </a:r>
            <a:r>
              <a:rPr lang="en-US" altLang="ko-KR" sz="2000" spc="-1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000" spc="-100" dirty="0" smtClean="0">
                <a:latin typeface="HY헤드라인M" pitchFamily="18" charset="-127"/>
                <a:ea typeface="HY헤드라인M" pitchFamily="18" charset="-127"/>
              </a:rPr>
              <a:t>사용 관리를 위한 정보관리시스템 구축</a:t>
            </a:r>
            <a:r>
              <a:rPr lang="en-US" altLang="ko-KR" sz="2000" spc="-1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en-US" altLang="ko-KR" sz="2000" spc="-100" dirty="0" smtClean="0">
                <a:latin typeface="HY헤드라인M" pitchFamily="18" charset="-127"/>
                <a:ea typeface="HY헤드라인M" pitchFamily="18" charset="-127"/>
              </a:rPr>
              <a:t>10.12)</a:t>
            </a:r>
          </a:p>
        </p:txBody>
      </p:sp>
      <p:grpSp>
        <p:nvGrpSpPr>
          <p:cNvPr id="60" name="그룹 59"/>
          <p:cNvGrpSpPr/>
          <p:nvPr/>
        </p:nvGrpSpPr>
        <p:grpSpPr>
          <a:xfrm>
            <a:off x="148963" y="2235926"/>
            <a:ext cx="8797078" cy="4381077"/>
            <a:chOff x="148963" y="2405612"/>
            <a:chExt cx="8797078" cy="4381077"/>
          </a:xfrm>
        </p:grpSpPr>
        <p:sp>
          <p:nvSpPr>
            <p:cNvPr id="31" name="AutoShape 45"/>
            <p:cNvSpPr>
              <a:spLocks noChangeArrowheads="1"/>
            </p:cNvSpPr>
            <p:nvPr/>
          </p:nvSpPr>
          <p:spPr bwMode="auto">
            <a:xfrm>
              <a:off x="4531406" y="3504665"/>
              <a:ext cx="419252" cy="542620"/>
            </a:xfrm>
            <a:custGeom>
              <a:avLst/>
              <a:gdLst>
                <a:gd name="T0" fmla="*/ 173266451 w 21600"/>
                <a:gd name="T1" fmla="*/ 0 h 21600"/>
                <a:gd name="T2" fmla="*/ 0 w 21600"/>
                <a:gd name="T3" fmla="*/ 28398662 h 21600"/>
                <a:gd name="T4" fmla="*/ 173266451 w 21600"/>
                <a:gd name="T5" fmla="*/ 56797292 h 21600"/>
                <a:gd name="T6" fmla="*/ 220244536 w 21600"/>
                <a:gd name="T7" fmla="*/ 2839866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0 w 21600"/>
                <a:gd name="T13" fmla="*/ 4803 h 21600"/>
                <a:gd name="T14" fmla="*/ 19037 w 21600"/>
                <a:gd name="T15" fmla="*/ 167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992" y="0"/>
                  </a:moveTo>
                  <a:lnTo>
                    <a:pt x="16992" y="4800"/>
                  </a:lnTo>
                  <a:lnTo>
                    <a:pt x="3375" y="4800"/>
                  </a:lnTo>
                  <a:lnTo>
                    <a:pt x="3375" y="16800"/>
                  </a:lnTo>
                  <a:lnTo>
                    <a:pt x="16992" y="16800"/>
                  </a:lnTo>
                  <a:lnTo>
                    <a:pt x="1699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4800"/>
                  </a:moveTo>
                  <a:lnTo>
                    <a:pt x="1350" y="16800"/>
                  </a:lnTo>
                  <a:lnTo>
                    <a:pt x="2700" y="16800"/>
                  </a:lnTo>
                  <a:lnTo>
                    <a:pt x="2700" y="4800"/>
                  </a:lnTo>
                  <a:close/>
                </a:path>
                <a:path w="21600" h="21600">
                  <a:moveTo>
                    <a:pt x="0" y="4800"/>
                  </a:moveTo>
                  <a:lnTo>
                    <a:pt x="0" y="16800"/>
                  </a:lnTo>
                  <a:lnTo>
                    <a:pt x="675" y="16800"/>
                  </a:lnTo>
                  <a:lnTo>
                    <a:pt x="675" y="4800"/>
                  </a:lnTo>
                  <a:close/>
                </a:path>
              </a:pathLst>
            </a:custGeom>
            <a:solidFill>
              <a:srgbClr val="0070C0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90000" tIns="72000" rIns="90000" bIns="72000" anchor="ctr"/>
            <a:lstStyle/>
            <a:p>
              <a:endParaRPr lang="ko-KR" altLang="en-US"/>
            </a:p>
          </p:txBody>
        </p:sp>
        <p:sp>
          <p:nvSpPr>
            <p:cNvPr id="32" name="AutoShape 45"/>
            <p:cNvSpPr>
              <a:spLocks noChangeArrowheads="1"/>
            </p:cNvSpPr>
            <p:nvPr/>
          </p:nvSpPr>
          <p:spPr bwMode="auto">
            <a:xfrm rot="10800000">
              <a:off x="4487282" y="4136261"/>
              <a:ext cx="419252" cy="542620"/>
            </a:xfrm>
            <a:custGeom>
              <a:avLst/>
              <a:gdLst>
                <a:gd name="T0" fmla="*/ 173266451 w 21600"/>
                <a:gd name="T1" fmla="*/ 0 h 21600"/>
                <a:gd name="T2" fmla="*/ 0 w 21600"/>
                <a:gd name="T3" fmla="*/ 28398662 h 21600"/>
                <a:gd name="T4" fmla="*/ 173266451 w 21600"/>
                <a:gd name="T5" fmla="*/ 56797292 h 21600"/>
                <a:gd name="T6" fmla="*/ 220244536 w 21600"/>
                <a:gd name="T7" fmla="*/ 2839866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0 w 21600"/>
                <a:gd name="T13" fmla="*/ 4803 h 21600"/>
                <a:gd name="T14" fmla="*/ 19037 w 21600"/>
                <a:gd name="T15" fmla="*/ 167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992" y="0"/>
                  </a:moveTo>
                  <a:lnTo>
                    <a:pt x="16992" y="4800"/>
                  </a:lnTo>
                  <a:lnTo>
                    <a:pt x="3375" y="4800"/>
                  </a:lnTo>
                  <a:lnTo>
                    <a:pt x="3375" y="16800"/>
                  </a:lnTo>
                  <a:lnTo>
                    <a:pt x="16992" y="16800"/>
                  </a:lnTo>
                  <a:lnTo>
                    <a:pt x="1699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4800"/>
                  </a:moveTo>
                  <a:lnTo>
                    <a:pt x="1350" y="16800"/>
                  </a:lnTo>
                  <a:lnTo>
                    <a:pt x="2700" y="16800"/>
                  </a:lnTo>
                  <a:lnTo>
                    <a:pt x="2700" y="4800"/>
                  </a:lnTo>
                  <a:close/>
                </a:path>
                <a:path w="21600" h="21600">
                  <a:moveTo>
                    <a:pt x="0" y="4800"/>
                  </a:moveTo>
                  <a:lnTo>
                    <a:pt x="0" y="16800"/>
                  </a:lnTo>
                  <a:lnTo>
                    <a:pt x="675" y="16800"/>
                  </a:lnTo>
                  <a:lnTo>
                    <a:pt x="675" y="4800"/>
                  </a:lnTo>
                  <a:close/>
                </a:path>
              </a:pathLst>
            </a:custGeom>
            <a:solidFill>
              <a:srgbClr val="C00000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90000" tIns="72000" rIns="90000" bIns="72000" anchor="ctr"/>
            <a:lstStyle/>
            <a:p>
              <a:endParaRPr lang="ko-KR" altLang="en-US"/>
            </a:p>
          </p:txBody>
        </p:sp>
        <p:sp>
          <p:nvSpPr>
            <p:cNvPr id="33" name="TextBox 3"/>
            <p:cNvSpPr txBox="1">
              <a:spLocks noChangeArrowheads="1"/>
            </p:cNvSpPr>
            <p:nvPr/>
          </p:nvSpPr>
          <p:spPr bwMode="auto">
            <a:xfrm>
              <a:off x="4269015" y="3196721"/>
              <a:ext cx="9092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ko-KR" sz="1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자료제공</a:t>
              </a:r>
              <a:r>
                <a:rPr kumimoji="0" lang="en-US" altLang="ko-KR" sz="1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4" name="TextBox 3"/>
            <p:cNvSpPr txBox="1">
              <a:spLocks noChangeArrowheads="1"/>
            </p:cNvSpPr>
            <p:nvPr/>
          </p:nvSpPr>
          <p:spPr bwMode="auto">
            <a:xfrm>
              <a:off x="4276449" y="4645961"/>
              <a:ext cx="9092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ko-KR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정보공개</a:t>
              </a:r>
              <a:r>
                <a:rPr kumimoji="0" lang="en-US" altLang="ko-KR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76" name="그룹 75"/>
            <p:cNvGrpSpPr/>
            <p:nvPr/>
          </p:nvGrpSpPr>
          <p:grpSpPr>
            <a:xfrm>
              <a:off x="5165892" y="2409466"/>
              <a:ext cx="3780149" cy="2841264"/>
              <a:chOff x="4967925" y="2409466"/>
              <a:chExt cx="3780149" cy="2841264"/>
            </a:xfrm>
          </p:grpSpPr>
          <p:sp>
            <p:nvSpPr>
              <p:cNvPr id="16" name="Rectangle 56"/>
              <p:cNvSpPr>
                <a:spLocks noChangeArrowheads="1"/>
              </p:cNvSpPr>
              <p:nvPr/>
            </p:nvSpPr>
            <p:spPr bwMode="auto">
              <a:xfrm>
                <a:off x="4967925" y="2741907"/>
                <a:ext cx="3780149" cy="2508823"/>
              </a:xfrm>
              <a:prstGeom prst="rect">
                <a:avLst/>
              </a:prstGeom>
              <a:solidFill>
                <a:srgbClr val="FFE7EC"/>
              </a:solidFill>
              <a:ln w="25400" algn="ctr">
                <a:solidFill>
                  <a:srgbClr val="A5002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ko-KR" altLang="en-US"/>
              </a:p>
            </p:txBody>
          </p:sp>
          <p:grpSp>
            <p:nvGrpSpPr>
              <p:cNvPr id="28" name="그룹 26"/>
              <p:cNvGrpSpPr>
                <a:grpSpLocks/>
              </p:cNvGrpSpPr>
              <p:nvPr/>
            </p:nvGrpSpPr>
            <p:grpSpPr bwMode="auto">
              <a:xfrm>
                <a:off x="5279008" y="2409466"/>
                <a:ext cx="3120274" cy="682523"/>
                <a:chOff x="2928926" y="142852"/>
                <a:chExt cx="2573333" cy="500066"/>
              </a:xfrm>
            </p:grpSpPr>
            <p:sp>
              <p:nvSpPr>
                <p:cNvPr id="58" name="직사각형 57"/>
                <p:cNvSpPr/>
                <p:nvPr/>
              </p:nvSpPr>
              <p:spPr>
                <a:xfrm>
                  <a:off x="2928926" y="142852"/>
                  <a:ext cx="2571767" cy="500066"/>
                </a:xfrm>
                <a:prstGeom prst="rect">
                  <a:avLst/>
                </a:prstGeom>
                <a:solidFill>
                  <a:srgbClr val="C0000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9" name="직사각형 58"/>
                <p:cNvSpPr/>
                <p:nvPr/>
              </p:nvSpPr>
              <p:spPr>
                <a:xfrm>
                  <a:off x="2986666" y="142852"/>
                  <a:ext cx="2515593" cy="500066"/>
                </a:xfrm>
                <a:prstGeom prst="rect">
                  <a:avLst/>
                </a:prstGeo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3335" tIns="13335" rIns="13335" bIns="13335" spcCol="1270" anchor="ctr"/>
                <a:lstStyle/>
                <a:p>
                  <a:pPr algn="ctr" defTabSz="933450">
                    <a:lnSpc>
                      <a:spcPts val="1500"/>
                    </a:lnSpc>
                    <a:spcAft>
                      <a:spcPct val="35000"/>
                    </a:spcAft>
                    <a:defRPr/>
                  </a:pPr>
                  <a:r>
                    <a:rPr lang="ko-KR" altLang="en-US" sz="1600" b="1" dirty="0">
                      <a:latin typeface="HY헤드라인M" pitchFamily="18" charset="-127"/>
                      <a:ea typeface="HY헤드라인M" pitchFamily="18" charset="-127"/>
                    </a:rPr>
                    <a:t>고형연료제품 </a:t>
                  </a:r>
                  <a:r>
                    <a:rPr lang="ko-KR" altLang="en-US" sz="1600" b="1" dirty="0" smtClean="0">
                      <a:latin typeface="HY헤드라인M" pitchFamily="18" charset="-127"/>
                      <a:ea typeface="HY헤드라인M" pitchFamily="18" charset="-127"/>
                    </a:rPr>
                    <a:t>정보관리시스템</a:t>
                  </a:r>
                  <a:endParaRPr lang="en-US" altLang="ko-KR" sz="1600" b="1" dirty="0" smtClean="0">
                    <a:latin typeface="HY헤드라인M" pitchFamily="18" charset="-127"/>
                    <a:ea typeface="HY헤드라인M" pitchFamily="18" charset="-127"/>
                  </a:endParaRPr>
                </a:p>
                <a:p>
                  <a:pPr algn="ctr" defTabSz="933450">
                    <a:lnSpc>
                      <a:spcPts val="1500"/>
                    </a:lnSpc>
                    <a:spcAft>
                      <a:spcPct val="35000"/>
                    </a:spcAft>
                    <a:defRPr/>
                  </a:pPr>
                  <a:r>
                    <a:rPr lang="en-US" altLang="ko-KR" sz="1600" b="1" dirty="0" smtClean="0">
                      <a:latin typeface="HY헤드라인M" pitchFamily="18" charset="-127"/>
                      <a:ea typeface="HY헤드라인M" pitchFamily="18" charset="-127"/>
                    </a:rPr>
                    <a:t>&lt;</a:t>
                  </a:r>
                  <a:r>
                    <a:rPr lang="ko-KR" altLang="en-US" sz="1600" b="1" dirty="0" smtClean="0">
                      <a:latin typeface="HY헤드라인M" pitchFamily="18" charset="-127"/>
                      <a:ea typeface="HY헤드라인M" pitchFamily="18" charset="-127"/>
                    </a:rPr>
                    <a:t>한국환경공단</a:t>
                  </a:r>
                  <a:r>
                    <a:rPr lang="en-US" altLang="ko-KR" sz="1600" b="1" dirty="0" smtClean="0">
                      <a:latin typeface="HY헤드라인M" pitchFamily="18" charset="-127"/>
                      <a:ea typeface="HY헤드라인M" pitchFamily="18" charset="-127"/>
                    </a:rPr>
                    <a:t>&gt;</a:t>
                  </a:r>
                  <a:endParaRPr lang="ko-KR" altLang="en-US" sz="1600" b="1" dirty="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  <p:grpSp>
            <p:nvGrpSpPr>
              <p:cNvPr id="64" name="그룹 63"/>
              <p:cNvGrpSpPr/>
              <p:nvPr/>
            </p:nvGrpSpPr>
            <p:grpSpPr>
              <a:xfrm>
                <a:off x="5033910" y="3209252"/>
                <a:ext cx="3651309" cy="1979064"/>
                <a:chOff x="5194169" y="3454354"/>
                <a:chExt cx="3651309" cy="1979064"/>
              </a:xfrm>
            </p:grpSpPr>
            <p:sp>
              <p:nvSpPr>
                <p:cNvPr id="54" name="Rectangle 54"/>
                <p:cNvSpPr>
                  <a:spLocks noChangeArrowheads="1"/>
                </p:cNvSpPr>
                <p:nvPr/>
              </p:nvSpPr>
              <p:spPr bwMode="auto">
                <a:xfrm>
                  <a:off x="5194169" y="4471942"/>
                  <a:ext cx="3648173" cy="29845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90000" tIns="46800" rIns="90000" bIns="46800" anchor="ctr"/>
                <a:lstStyle/>
                <a:p>
                  <a:pPr algn="ctr">
                    <a:defRPr/>
                  </a:pPr>
                  <a:r>
                    <a:rPr lang="ko-KR" altLang="en-US" sz="1300" b="1" dirty="0">
                      <a:latin typeface="맑은 고딕" pitchFamily="50" charset="-127"/>
                      <a:ea typeface="맑은 고딕" pitchFamily="50" charset="-127"/>
                    </a:rPr>
                    <a:t>고형연료제품 가격 정보</a:t>
                  </a:r>
                </a:p>
              </p:txBody>
            </p:sp>
            <p:sp>
              <p:nvSpPr>
                <p:cNvPr id="55" name="Rectangle 57"/>
                <p:cNvSpPr>
                  <a:spLocks noChangeArrowheads="1"/>
                </p:cNvSpPr>
                <p:nvPr/>
              </p:nvSpPr>
              <p:spPr bwMode="auto">
                <a:xfrm>
                  <a:off x="5194169" y="4133804"/>
                  <a:ext cx="3648173" cy="29845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90000" tIns="46800" rIns="90000" bIns="46800" anchor="ctr"/>
                <a:lstStyle/>
                <a:p>
                  <a:pPr algn="ctr">
                    <a:defRPr/>
                  </a:pPr>
                  <a:r>
                    <a:rPr lang="ko-KR" altLang="en-US" sz="1300" b="1" dirty="0" smtClean="0">
                      <a:latin typeface="맑은 고딕" pitchFamily="50" charset="-127"/>
                      <a:ea typeface="맑은 고딕" pitchFamily="50" charset="-127"/>
                    </a:rPr>
                    <a:t>현재 및 향후 </a:t>
                  </a:r>
                  <a:r>
                    <a:rPr lang="ko-KR" altLang="en-US" sz="1300" b="1" dirty="0">
                      <a:latin typeface="맑은 고딕" pitchFamily="50" charset="-127"/>
                      <a:ea typeface="맑은 고딕" pitchFamily="50" charset="-127"/>
                    </a:rPr>
                    <a:t>제품 생산량</a:t>
                  </a:r>
                  <a:r>
                    <a:rPr lang="en-US" altLang="ko-KR" sz="1300" b="1" dirty="0">
                      <a:latin typeface="맑은 고딕" pitchFamily="50" charset="-127"/>
                      <a:ea typeface="맑은 고딕" pitchFamily="50" charset="-127"/>
                    </a:rPr>
                    <a:t>/</a:t>
                  </a:r>
                  <a:r>
                    <a:rPr lang="ko-KR" altLang="en-US" sz="1300" b="1" dirty="0">
                      <a:latin typeface="맑은 고딕" pitchFamily="50" charset="-127"/>
                      <a:ea typeface="맑은 고딕" pitchFamily="50" charset="-127"/>
                    </a:rPr>
                    <a:t>수요량 현황 정보</a:t>
                  </a:r>
                </a:p>
              </p:txBody>
            </p:sp>
            <p:sp>
              <p:nvSpPr>
                <p:cNvPr id="56" name="Rectangle 60"/>
                <p:cNvSpPr>
                  <a:spLocks noChangeArrowheads="1"/>
                </p:cNvSpPr>
                <p:nvPr/>
              </p:nvSpPr>
              <p:spPr bwMode="auto">
                <a:xfrm>
                  <a:off x="5194169" y="3797255"/>
                  <a:ext cx="3648173" cy="29845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90000" tIns="46800" rIns="90000" bIns="46800" anchor="ctr"/>
                <a:lstStyle/>
                <a:p>
                  <a:pPr algn="ctr">
                    <a:defRPr/>
                  </a:pPr>
                  <a:r>
                    <a:rPr lang="ko-KR" altLang="en-US" sz="1300" b="1" dirty="0">
                      <a:latin typeface="맑은 고딕" pitchFamily="50" charset="-127"/>
                      <a:ea typeface="맑은 고딕" pitchFamily="50" charset="-127"/>
                    </a:rPr>
                    <a:t>고형연료제품 생산자</a:t>
                  </a:r>
                  <a:r>
                    <a:rPr lang="en-US" altLang="ko-KR" sz="1300" b="1" dirty="0">
                      <a:latin typeface="맑은 고딕" pitchFamily="50" charset="-127"/>
                      <a:ea typeface="맑은 고딕" pitchFamily="50" charset="-127"/>
                    </a:rPr>
                    <a:t>/</a:t>
                  </a:r>
                  <a:r>
                    <a:rPr lang="ko-KR" altLang="en-US" sz="1300" b="1" dirty="0">
                      <a:latin typeface="맑은 고딕" pitchFamily="50" charset="-127"/>
                      <a:ea typeface="맑은 고딕" pitchFamily="50" charset="-127"/>
                    </a:rPr>
                    <a:t>수요자 현황 정보</a:t>
                  </a:r>
                </a:p>
              </p:txBody>
            </p:sp>
            <p:sp>
              <p:nvSpPr>
                <p:cNvPr id="57" name="Rectangle 63"/>
                <p:cNvSpPr>
                  <a:spLocks noChangeArrowheads="1"/>
                </p:cNvSpPr>
                <p:nvPr/>
              </p:nvSpPr>
              <p:spPr bwMode="auto">
                <a:xfrm>
                  <a:off x="5194169" y="3454354"/>
                  <a:ext cx="3648173" cy="29845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90000" tIns="46800" rIns="90000" bIns="46800" anchor="ctr"/>
                <a:lstStyle/>
                <a:p>
                  <a:pPr algn="ctr">
                    <a:defRPr/>
                  </a:pPr>
                  <a:r>
                    <a:rPr lang="ko-KR" altLang="en-US" sz="1300" b="1" dirty="0">
                      <a:latin typeface="맑은 고딕" pitchFamily="50" charset="-127"/>
                      <a:ea typeface="맑은 고딕" pitchFamily="50" charset="-127"/>
                    </a:rPr>
                    <a:t>고형연료제품 생산 및 수요 현황 정보</a:t>
                  </a: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5195737" y="4803455"/>
                  <a:ext cx="3648173" cy="29845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90000" tIns="46800" rIns="90000" bIns="46800" anchor="ctr"/>
                <a:lstStyle/>
                <a:p>
                  <a:pPr algn="ctr">
                    <a:defRPr/>
                  </a:pPr>
                  <a:r>
                    <a:rPr lang="ko-KR" altLang="en-US" sz="1300" b="1" dirty="0" smtClean="0">
                      <a:latin typeface="맑은 고딕" pitchFamily="50" charset="-127"/>
                      <a:ea typeface="맑은 고딕" pitchFamily="50" charset="-127"/>
                    </a:rPr>
                    <a:t>고형연료제품 생산 및 사용자 행정처분 내역정보</a:t>
                  </a:r>
                  <a:endParaRPr lang="ko-KR" altLang="en-US" sz="1300" b="1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63" name="Rectangle 54"/>
                <p:cNvSpPr>
                  <a:spLocks noChangeArrowheads="1"/>
                </p:cNvSpPr>
                <p:nvPr/>
              </p:nvSpPr>
              <p:spPr bwMode="auto">
                <a:xfrm>
                  <a:off x="5197305" y="5134968"/>
                  <a:ext cx="3648173" cy="29845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90000" tIns="46800" rIns="90000" bIns="46800" anchor="ctr"/>
                <a:lstStyle/>
                <a:p>
                  <a:pPr algn="ctr">
                    <a:defRPr/>
                  </a:pPr>
                  <a:r>
                    <a:rPr lang="ko-KR" altLang="en-US" sz="1300" b="1" dirty="0" smtClean="0">
                      <a:latin typeface="맑은 고딕" pitchFamily="50" charset="-127"/>
                      <a:ea typeface="맑은 고딕" pitchFamily="50" charset="-127"/>
                    </a:rPr>
                    <a:t>고형연료제품 인증관리 정보</a:t>
                  </a:r>
                  <a:endParaRPr lang="ko-KR" altLang="en-US" sz="1300" b="1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</p:grpSp>
        <p:grpSp>
          <p:nvGrpSpPr>
            <p:cNvPr id="75" name="그룹 74"/>
            <p:cNvGrpSpPr/>
            <p:nvPr/>
          </p:nvGrpSpPr>
          <p:grpSpPr>
            <a:xfrm>
              <a:off x="148963" y="2405612"/>
              <a:ext cx="4115435" cy="2854545"/>
              <a:chOff x="469481" y="2405612"/>
              <a:chExt cx="4115435" cy="2854545"/>
            </a:xfrm>
          </p:grpSpPr>
          <p:sp>
            <p:nvSpPr>
              <p:cNvPr id="15" name="Rectangle 78"/>
              <p:cNvSpPr>
                <a:spLocks noChangeArrowheads="1"/>
              </p:cNvSpPr>
              <p:nvPr/>
            </p:nvSpPr>
            <p:spPr bwMode="auto">
              <a:xfrm>
                <a:off x="469481" y="2752627"/>
                <a:ext cx="4115435" cy="2507530"/>
              </a:xfrm>
              <a:prstGeom prst="rect">
                <a:avLst/>
              </a:prstGeom>
              <a:solidFill>
                <a:srgbClr val="D1EDFF"/>
              </a:solidFill>
              <a:ln w="25400" algn="ctr">
                <a:solidFill>
                  <a:schemeClr val="hlink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ko-KR" altLang="en-US"/>
              </a:p>
            </p:txBody>
          </p:sp>
          <p:grpSp>
            <p:nvGrpSpPr>
              <p:cNvPr id="30" name="그룹 34"/>
              <p:cNvGrpSpPr>
                <a:grpSpLocks/>
              </p:cNvGrpSpPr>
              <p:nvPr/>
            </p:nvGrpSpPr>
            <p:grpSpPr bwMode="auto">
              <a:xfrm>
                <a:off x="656261" y="2405612"/>
                <a:ext cx="3786200" cy="676953"/>
                <a:chOff x="6286512" y="2928934"/>
                <a:chExt cx="2571767" cy="571504"/>
              </a:xfrm>
            </p:grpSpPr>
            <p:sp>
              <p:nvSpPr>
                <p:cNvPr id="52" name="직사각형 51"/>
                <p:cNvSpPr/>
                <p:nvPr/>
              </p:nvSpPr>
              <p:spPr>
                <a:xfrm>
                  <a:off x="6286512" y="2928934"/>
                  <a:ext cx="2571767" cy="571504"/>
                </a:xfrm>
                <a:prstGeom prst="rect">
                  <a:avLst/>
                </a:prstGeom>
                <a:solidFill>
                  <a:srgbClr val="0070C0"/>
                </a:solidFill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3" name="직사각형 52"/>
                <p:cNvSpPr/>
                <p:nvPr/>
              </p:nvSpPr>
              <p:spPr>
                <a:xfrm>
                  <a:off x="6367575" y="2928934"/>
                  <a:ext cx="2428892" cy="571504"/>
                </a:xfrm>
                <a:prstGeom prst="rect">
                  <a:avLst/>
                </a:prstGeo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3335" tIns="13335" rIns="13335" bIns="13335" spcCol="1270" anchor="ctr"/>
                <a:lstStyle/>
                <a:p>
                  <a:pPr algn="ctr" defTabSz="9334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ko-KR" altLang="en-US" sz="1600" b="1" dirty="0">
                      <a:latin typeface="HY헤드라인M" pitchFamily="18" charset="-127"/>
                      <a:ea typeface="HY헤드라인M" pitchFamily="18" charset="-127"/>
                    </a:rPr>
                    <a:t>고형연료제품 생산자 및 수요자</a:t>
                  </a:r>
                </a:p>
              </p:txBody>
            </p:sp>
          </p:grpSp>
          <p:grpSp>
            <p:nvGrpSpPr>
              <p:cNvPr id="74" name="그룹 73"/>
              <p:cNvGrpSpPr/>
              <p:nvPr/>
            </p:nvGrpSpPr>
            <p:grpSpPr>
              <a:xfrm>
                <a:off x="535891" y="3298996"/>
                <a:ext cx="3960695" cy="1683794"/>
                <a:chOff x="535891" y="2912489"/>
                <a:chExt cx="3960695" cy="1683794"/>
              </a:xfrm>
            </p:grpSpPr>
            <p:grpSp>
              <p:nvGrpSpPr>
                <p:cNvPr id="65" name="그룹 64"/>
                <p:cNvGrpSpPr/>
                <p:nvPr/>
              </p:nvGrpSpPr>
              <p:grpSpPr>
                <a:xfrm>
                  <a:off x="535891" y="2912489"/>
                  <a:ext cx="1264629" cy="1683794"/>
                  <a:chOff x="743285" y="3760919"/>
                  <a:chExt cx="1579562" cy="1683794"/>
                </a:xfrm>
              </p:grpSpPr>
              <p:sp>
                <p:nvSpPr>
                  <p:cNvPr id="17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743285" y="5144675"/>
                    <a:ext cx="1579562" cy="300038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lIns="90000" tIns="46800" rIns="90000" bIns="46800" anchor="ctr"/>
                  <a:lstStyle/>
                  <a:p>
                    <a:pPr algn="ctr">
                      <a:defRPr/>
                    </a:pPr>
                    <a:r>
                      <a:rPr lang="ko-KR" altLang="en-US" sz="1300" b="1" dirty="0">
                        <a:latin typeface="맑은 고딕" pitchFamily="50" charset="-127"/>
                        <a:ea typeface="맑은 고딕" pitchFamily="50" charset="-127"/>
                      </a:rPr>
                      <a:t>제품 판매 가격</a:t>
                    </a:r>
                  </a:p>
                </p:txBody>
              </p:sp>
              <p:sp>
                <p:nvSpPr>
                  <p:cNvPr id="19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43285" y="4808125"/>
                    <a:ext cx="1579562" cy="298450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lIns="90000" tIns="46800" rIns="90000" bIns="46800" anchor="ctr"/>
                  <a:lstStyle/>
                  <a:p>
                    <a:pPr algn="ctr">
                      <a:defRPr/>
                    </a:pPr>
                    <a:r>
                      <a:rPr lang="ko-KR" altLang="en-US" sz="1300" b="1" dirty="0">
                        <a:latin typeface="맑은 고딕" pitchFamily="50" charset="-127"/>
                        <a:ea typeface="맑은 고딕" pitchFamily="50" charset="-127"/>
                      </a:rPr>
                      <a:t>생산 제품 품질</a:t>
                    </a:r>
                  </a:p>
                </p:txBody>
              </p:sp>
              <p:sp>
                <p:nvSpPr>
                  <p:cNvPr id="21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743285" y="4469988"/>
                    <a:ext cx="1579562" cy="300037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lIns="90000" tIns="46800" rIns="90000" bIns="46800" anchor="ctr"/>
                  <a:lstStyle/>
                  <a:p>
                    <a:pPr algn="ctr">
                      <a:defRPr/>
                    </a:pPr>
                    <a:r>
                      <a:rPr lang="ko-KR" altLang="en-US" sz="1300" b="1" dirty="0" smtClean="0">
                        <a:latin typeface="맑은 고딕" pitchFamily="50" charset="-127"/>
                        <a:ea typeface="맑은 고딕" pitchFamily="50" charset="-127"/>
                      </a:rPr>
                      <a:t>생산</a:t>
                    </a:r>
                    <a:r>
                      <a:rPr lang="en-US" altLang="ko-KR" sz="1300" b="1" dirty="0">
                        <a:latin typeface="맑은 고딕" pitchFamily="50" charset="-127"/>
                        <a:ea typeface="맑은 고딕" pitchFamily="50" charset="-127"/>
                      </a:rPr>
                      <a:t>/</a:t>
                    </a:r>
                    <a:r>
                      <a:rPr lang="ko-KR" altLang="en-US" sz="1300" b="1" dirty="0">
                        <a:latin typeface="맑은 고딕" pitchFamily="50" charset="-127"/>
                        <a:ea typeface="맑은 고딕" pitchFamily="50" charset="-127"/>
                      </a:rPr>
                      <a:t>공급 현황</a:t>
                    </a:r>
                  </a:p>
                </p:txBody>
              </p:sp>
              <p:sp>
                <p:nvSpPr>
                  <p:cNvPr id="23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743285" y="4127088"/>
                    <a:ext cx="1579562" cy="300037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lIns="90000" tIns="46800" rIns="90000" bIns="46800" anchor="ctr"/>
                  <a:lstStyle/>
                  <a:p>
                    <a:pPr algn="ctr">
                      <a:defRPr/>
                    </a:pPr>
                    <a:r>
                      <a:rPr lang="ko-KR" altLang="en-US" sz="1300" b="1" dirty="0">
                        <a:latin typeface="맑은 고딕" pitchFamily="50" charset="-127"/>
                        <a:ea typeface="맑은 고딕" pitchFamily="50" charset="-127"/>
                      </a:rPr>
                      <a:t>사업장 정보</a:t>
                    </a:r>
                    <a:endParaRPr lang="en-US" altLang="ko-KR" sz="1300" b="1" dirty="0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25" name="모서리가 둥근 직사각형 34"/>
                  <p:cNvSpPr>
                    <a:spLocks noChangeArrowheads="1"/>
                  </p:cNvSpPr>
                  <p:nvPr/>
                </p:nvSpPr>
                <p:spPr bwMode="auto">
                  <a:xfrm>
                    <a:off x="743844" y="3760919"/>
                    <a:ext cx="1578476" cy="29711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6C9CB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fontAlgn="ctr">
                      <a:spcBef>
                        <a:spcPct val="40000"/>
                      </a:spcBef>
                      <a:tabLst>
                        <a:tab pos="273050" algn="l"/>
                      </a:tabLst>
                    </a:pPr>
                    <a:r>
                      <a:rPr lang="ko-KR" altLang="en-US" sz="14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rPr>
                      <a:t>생산자</a:t>
                    </a:r>
                    <a:endParaRPr lang="en-US" altLang="ko-KR" sz="1400" dirty="0">
                      <a:solidFill>
                        <a:schemeClr val="bg1"/>
                      </a:solidFill>
                      <a:latin typeface="HY헤드라인M" pitchFamily="18" charset="-127"/>
                      <a:ea typeface="HY헤드라인M" pitchFamily="18" charset="-127"/>
                    </a:endParaRPr>
                  </a:p>
                </p:txBody>
              </p:sp>
            </p:grpSp>
            <p:grpSp>
              <p:nvGrpSpPr>
                <p:cNvPr id="67" name="그룹 66"/>
                <p:cNvGrpSpPr/>
                <p:nvPr/>
              </p:nvGrpSpPr>
              <p:grpSpPr>
                <a:xfrm>
                  <a:off x="1853125" y="2912489"/>
                  <a:ext cx="1201154" cy="1683794"/>
                  <a:chOff x="2786397" y="3760919"/>
                  <a:chExt cx="1579563" cy="1683794"/>
                </a:xfrm>
              </p:grpSpPr>
              <p:sp>
                <p:nvSpPr>
                  <p:cNvPr id="18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86397" y="5144675"/>
                    <a:ext cx="1579563" cy="300038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lIns="90000" tIns="46800" rIns="90000" bIns="46800" anchor="ctr"/>
                  <a:lstStyle/>
                  <a:p>
                    <a:pPr algn="ctr">
                      <a:defRPr/>
                    </a:pPr>
                    <a:r>
                      <a:rPr lang="ko-KR" altLang="en-US" sz="1300" b="1" dirty="0">
                        <a:latin typeface="맑은 고딕" pitchFamily="50" charset="-127"/>
                        <a:ea typeface="맑은 고딕" pitchFamily="50" charset="-127"/>
                      </a:rPr>
                      <a:t>제품 구매 가격</a:t>
                    </a:r>
                  </a:p>
                </p:txBody>
              </p:sp>
              <p:sp>
                <p:nvSpPr>
                  <p:cNvPr id="20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2786397" y="4808125"/>
                    <a:ext cx="1579563" cy="298450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lIns="90000" tIns="46800" rIns="90000" bIns="46800" anchor="ctr"/>
                  <a:lstStyle/>
                  <a:p>
                    <a:pPr algn="ctr">
                      <a:defRPr/>
                    </a:pPr>
                    <a:r>
                      <a:rPr lang="ko-KR" altLang="en-US" sz="1300" b="1" dirty="0">
                        <a:latin typeface="맑은 고딕" pitchFamily="50" charset="-127"/>
                        <a:ea typeface="맑은 고딕" pitchFamily="50" charset="-127"/>
                      </a:rPr>
                      <a:t>요구 제품 품질</a:t>
                    </a:r>
                  </a:p>
                </p:txBody>
              </p:sp>
              <p:sp>
                <p:nvSpPr>
                  <p:cNvPr id="22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786397" y="4469988"/>
                    <a:ext cx="1579563" cy="300037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lIns="90000" tIns="46800" rIns="90000" bIns="46800" anchor="ctr"/>
                  <a:lstStyle/>
                  <a:p>
                    <a:pPr algn="ctr">
                      <a:defRPr/>
                    </a:pPr>
                    <a:r>
                      <a:rPr lang="ko-KR" altLang="en-US" sz="1300" b="1" dirty="0" smtClean="0">
                        <a:latin typeface="맑은 고딕" pitchFamily="50" charset="-127"/>
                        <a:ea typeface="맑은 고딕" pitchFamily="50" charset="-127"/>
                      </a:rPr>
                      <a:t>수급</a:t>
                    </a:r>
                    <a:r>
                      <a:rPr lang="en-US" altLang="ko-KR" sz="1300" b="1" dirty="0">
                        <a:latin typeface="맑은 고딕" pitchFamily="50" charset="-127"/>
                        <a:ea typeface="맑은 고딕" pitchFamily="50" charset="-127"/>
                      </a:rPr>
                      <a:t>/</a:t>
                    </a:r>
                    <a:r>
                      <a:rPr lang="ko-KR" altLang="en-US" sz="1300" b="1" dirty="0">
                        <a:latin typeface="맑은 고딕" pitchFamily="50" charset="-127"/>
                        <a:ea typeface="맑은 고딕" pitchFamily="50" charset="-127"/>
                      </a:rPr>
                      <a:t>수요 현황</a:t>
                    </a:r>
                  </a:p>
                </p:txBody>
              </p:sp>
              <p:sp>
                <p:nvSpPr>
                  <p:cNvPr id="24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786397" y="4127088"/>
                    <a:ext cx="1579563" cy="300037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lIns="90000" tIns="46800" rIns="90000" bIns="46800" anchor="ctr"/>
                  <a:lstStyle/>
                  <a:p>
                    <a:pPr algn="ctr">
                      <a:defRPr/>
                    </a:pPr>
                    <a:r>
                      <a:rPr lang="ko-KR" altLang="en-US" sz="1300" b="1" dirty="0">
                        <a:latin typeface="맑은 고딕" pitchFamily="50" charset="-127"/>
                        <a:ea typeface="맑은 고딕" pitchFamily="50" charset="-127"/>
                      </a:rPr>
                      <a:t>사업장 정보</a:t>
                    </a:r>
                  </a:p>
                </p:txBody>
              </p:sp>
              <p:sp>
                <p:nvSpPr>
                  <p:cNvPr id="26" name="모서리가 둥근 직사각형 34"/>
                  <p:cNvSpPr>
                    <a:spLocks noChangeArrowheads="1"/>
                  </p:cNvSpPr>
                  <p:nvPr/>
                </p:nvSpPr>
                <p:spPr bwMode="auto">
                  <a:xfrm>
                    <a:off x="2786950" y="3760919"/>
                    <a:ext cx="1578476" cy="29711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6C9CB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fontAlgn="ctr">
                      <a:spcBef>
                        <a:spcPct val="40000"/>
                      </a:spcBef>
                      <a:tabLst>
                        <a:tab pos="273050" algn="l"/>
                      </a:tabLst>
                    </a:pPr>
                    <a:r>
                      <a:rPr lang="ko-KR" altLang="en-US" sz="14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rPr>
                      <a:t>수요자</a:t>
                    </a:r>
                    <a:endParaRPr lang="en-US" altLang="ko-KR" sz="1400" dirty="0">
                      <a:solidFill>
                        <a:schemeClr val="bg1"/>
                      </a:solidFill>
                      <a:latin typeface="HY헤드라인M" pitchFamily="18" charset="-127"/>
                      <a:ea typeface="HY헤드라인M" pitchFamily="18" charset="-127"/>
                    </a:endParaRPr>
                  </a:p>
                </p:txBody>
              </p:sp>
            </p:grpSp>
            <p:grpSp>
              <p:nvGrpSpPr>
                <p:cNvPr id="68" name="그룹 67"/>
                <p:cNvGrpSpPr/>
                <p:nvPr/>
              </p:nvGrpSpPr>
              <p:grpSpPr>
                <a:xfrm>
                  <a:off x="3099056" y="2914057"/>
                  <a:ext cx="1397530" cy="1676778"/>
                  <a:chOff x="2786397" y="3760919"/>
                  <a:chExt cx="1579563" cy="1676778"/>
                </a:xfrm>
              </p:grpSpPr>
              <p:sp>
                <p:nvSpPr>
                  <p:cNvPr id="70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2786397" y="4808124"/>
                    <a:ext cx="1579563" cy="629573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lIns="90000" tIns="46800" rIns="90000" bIns="46800" anchor="ctr"/>
                  <a:lstStyle/>
                  <a:p>
                    <a:pPr algn="ctr">
                      <a:defRPr/>
                    </a:pPr>
                    <a:r>
                      <a:rPr lang="ko-KR" altLang="en-US" sz="1300" b="1" dirty="0" smtClean="0">
                        <a:latin typeface="맑은 고딕" pitchFamily="50" charset="-127"/>
                        <a:ea typeface="맑은 고딕" pitchFamily="50" charset="-127"/>
                      </a:rPr>
                      <a:t>행정처분</a:t>
                    </a:r>
                    <a:endParaRPr lang="en-US" altLang="ko-KR" sz="1300" b="1" dirty="0" smtClean="0">
                      <a:latin typeface="맑은 고딕" pitchFamily="50" charset="-127"/>
                      <a:ea typeface="맑은 고딕" pitchFamily="50" charset="-127"/>
                    </a:endParaRPr>
                  </a:p>
                  <a:p>
                    <a:pPr algn="ctr">
                      <a:defRPr/>
                    </a:pPr>
                    <a:r>
                      <a:rPr lang="ko-KR" altLang="en-US" sz="1300" b="1" dirty="0" smtClean="0">
                        <a:latin typeface="맑은 고딕" pitchFamily="50" charset="-127"/>
                        <a:ea typeface="맑은 고딕" pitchFamily="50" charset="-127"/>
                      </a:rPr>
                      <a:t>내역</a:t>
                    </a:r>
                    <a:endParaRPr lang="en-US" altLang="ko-KR" sz="1300" b="1" dirty="0" smtClean="0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7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786397" y="4127088"/>
                    <a:ext cx="1579563" cy="622453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lIns="90000" tIns="46800" rIns="90000" bIns="46800" anchor="ctr"/>
                  <a:lstStyle/>
                  <a:p>
                    <a:pPr algn="ctr">
                      <a:defRPr/>
                    </a:pPr>
                    <a:r>
                      <a:rPr lang="ko-KR" altLang="en-US" sz="1300" b="1" dirty="0" smtClean="0">
                        <a:latin typeface="맑은 고딕" pitchFamily="50" charset="-127"/>
                        <a:ea typeface="맑은 고딕" pitchFamily="50" charset="-127"/>
                      </a:rPr>
                      <a:t>인</a:t>
                    </a:r>
                    <a:r>
                      <a:rPr lang="en-US" altLang="ko-KR" sz="1300" b="1" dirty="0" smtClean="0">
                        <a:latin typeface="돋움"/>
                        <a:ea typeface="돋움"/>
                      </a:rPr>
                      <a:t>·</a:t>
                    </a:r>
                    <a:r>
                      <a:rPr lang="ko-KR" altLang="en-US" sz="1300" b="1" dirty="0" smtClean="0">
                        <a:latin typeface="맑은 고딕" pitchFamily="50" charset="-127"/>
                        <a:ea typeface="맑은 고딕" pitchFamily="50" charset="-127"/>
                      </a:rPr>
                      <a:t>허가 내역</a:t>
                    </a:r>
                    <a:endParaRPr lang="en-US" altLang="ko-KR" sz="1300" b="1" dirty="0" smtClean="0">
                      <a:latin typeface="맑은 고딕" pitchFamily="50" charset="-127"/>
                      <a:ea typeface="맑은 고딕" pitchFamily="50" charset="-127"/>
                    </a:endParaRPr>
                  </a:p>
                  <a:p>
                    <a:pPr algn="ctr">
                      <a:defRPr/>
                    </a:pPr>
                    <a:r>
                      <a:rPr lang="en-US" altLang="ko-KR" sz="1300" b="1" dirty="0" smtClean="0">
                        <a:latin typeface="맑은 고딕" pitchFamily="50" charset="-127"/>
                        <a:ea typeface="맑은 고딕" pitchFamily="50" charset="-127"/>
                      </a:rPr>
                      <a:t>(</a:t>
                    </a:r>
                    <a:r>
                      <a:rPr lang="ko-KR" altLang="en-US" sz="1300" b="1" dirty="0" smtClean="0">
                        <a:latin typeface="맑은 고딕" pitchFamily="50" charset="-127"/>
                        <a:ea typeface="맑은 고딕" pitchFamily="50" charset="-127"/>
                      </a:rPr>
                      <a:t>변경포함</a:t>
                    </a:r>
                    <a:r>
                      <a:rPr lang="en-US" altLang="ko-KR" sz="1300" b="1" dirty="0" smtClean="0">
                        <a:latin typeface="맑은 고딕" pitchFamily="50" charset="-127"/>
                        <a:ea typeface="맑은 고딕" pitchFamily="50" charset="-127"/>
                      </a:rPr>
                      <a:t>)</a:t>
                    </a:r>
                    <a:endParaRPr lang="ko-KR" altLang="en-US" sz="1300" b="1" dirty="0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73" name="모서리가 둥근 직사각형 34"/>
                  <p:cNvSpPr>
                    <a:spLocks noChangeArrowheads="1"/>
                  </p:cNvSpPr>
                  <p:nvPr/>
                </p:nvSpPr>
                <p:spPr bwMode="auto">
                  <a:xfrm>
                    <a:off x="2786950" y="3760919"/>
                    <a:ext cx="1578476" cy="29711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6C9CB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fontAlgn="ctr">
                      <a:spcBef>
                        <a:spcPct val="40000"/>
                      </a:spcBef>
                      <a:tabLst>
                        <a:tab pos="273050" algn="l"/>
                      </a:tabLst>
                    </a:pPr>
                    <a:r>
                      <a:rPr lang="ko-KR" altLang="en-US" sz="1400" spc="-100" dirty="0" smtClean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rPr>
                      <a:t>지방자치단체</a:t>
                    </a:r>
                    <a:endParaRPr lang="en-US" altLang="ko-KR" sz="1400" spc="-100" dirty="0">
                      <a:solidFill>
                        <a:schemeClr val="bg1"/>
                      </a:solidFill>
                      <a:latin typeface="HY헤드라인M" pitchFamily="18" charset="-127"/>
                      <a:ea typeface="HY헤드라인M" pitchFamily="18" charset="-127"/>
                    </a:endParaRPr>
                  </a:p>
                </p:txBody>
              </p:sp>
            </p:grpSp>
          </p:grpSp>
        </p:grpSp>
        <p:sp>
          <p:nvSpPr>
            <p:cNvPr id="78" name="Rectangle 62"/>
            <p:cNvSpPr>
              <a:spLocks noChangeArrowheads="1"/>
            </p:cNvSpPr>
            <p:nvPr/>
          </p:nvSpPr>
          <p:spPr bwMode="auto">
            <a:xfrm>
              <a:off x="2723340" y="6099141"/>
              <a:ext cx="3441772" cy="282805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ko-KR" altLang="en-US" sz="1300" b="1" dirty="0">
                  <a:latin typeface="맑은 고딕" pitchFamily="50" charset="-127"/>
                  <a:ea typeface="맑은 고딕" pitchFamily="50" charset="-127"/>
                </a:rPr>
                <a:t>제품 품질 </a:t>
              </a:r>
              <a:r>
                <a:rPr lang="ko-KR" altLang="en-US" sz="1300" b="1" dirty="0" smtClean="0">
                  <a:latin typeface="맑은 고딕" pitchFamily="50" charset="-127"/>
                  <a:ea typeface="맑은 고딕" pitchFamily="50" charset="-127"/>
                </a:rPr>
                <a:t>관리</a:t>
              </a:r>
              <a:endParaRPr lang="en-US" altLang="ko-KR" sz="13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9" name="Rectangle 62"/>
            <p:cNvSpPr>
              <a:spLocks noChangeArrowheads="1"/>
            </p:cNvSpPr>
            <p:nvPr/>
          </p:nvSpPr>
          <p:spPr bwMode="auto">
            <a:xfrm>
              <a:off x="2723340" y="5767937"/>
              <a:ext cx="3441772" cy="293497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ko-KR" altLang="en-US" sz="1300" b="1" dirty="0">
                  <a:latin typeface="맑은 고딕" pitchFamily="50" charset="-127"/>
                  <a:ea typeface="맑은 고딕" pitchFamily="50" charset="-127"/>
                </a:rPr>
                <a:t>제품 수급 </a:t>
              </a:r>
              <a:r>
                <a:rPr lang="ko-KR" altLang="en-US" sz="1300" b="1" dirty="0" smtClean="0">
                  <a:latin typeface="맑은 고딕" pitchFamily="50" charset="-127"/>
                  <a:ea typeface="맑은 고딕" pitchFamily="50" charset="-127"/>
                </a:rPr>
                <a:t>안정화</a:t>
              </a:r>
              <a:endParaRPr lang="en-US" altLang="ko-KR" sz="13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0" name="Rectangle 62"/>
            <p:cNvSpPr>
              <a:spLocks noChangeArrowheads="1"/>
            </p:cNvSpPr>
            <p:nvPr/>
          </p:nvSpPr>
          <p:spPr bwMode="auto">
            <a:xfrm>
              <a:off x="2723340" y="5448688"/>
              <a:ext cx="3441772" cy="282876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ko-KR" altLang="en-US" sz="1300" b="1" dirty="0">
                  <a:latin typeface="맑은 고딕" pitchFamily="50" charset="-127"/>
                  <a:ea typeface="맑은 고딕" pitchFamily="50" charset="-127"/>
                </a:rPr>
                <a:t>제품 가격 </a:t>
              </a:r>
              <a:r>
                <a:rPr lang="ko-KR" altLang="en-US" sz="1300" b="1" dirty="0" smtClean="0">
                  <a:latin typeface="맑은 고딕" pitchFamily="50" charset="-127"/>
                  <a:ea typeface="맑은 고딕" pitchFamily="50" charset="-127"/>
                </a:rPr>
                <a:t>안정화</a:t>
              </a:r>
              <a:endParaRPr lang="en-US" altLang="ko-KR" sz="13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5" name="Rectangle 62"/>
            <p:cNvSpPr>
              <a:spLocks noChangeArrowheads="1"/>
            </p:cNvSpPr>
            <p:nvPr/>
          </p:nvSpPr>
          <p:spPr bwMode="auto">
            <a:xfrm>
              <a:off x="2715481" y="6421227"/>
              <a:ext cx="3441772" cy="282805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ko-KR" altLang="en-US" sz="1300" b="1" dirty="0" smtClean="0">
                  <a:latin typeface="맑은 고딕" pitchFamily="50" charset="-127"/>
                  <a:ea typeface="맑은 고딕" pitchFamily="50" charset="-127"/>
                </a:rPr>
                <a:t>생산사용자 </a:t>
              </a:r>
              <a:r>
                <a:rPr lang="ko-KR" altLang="en-US" sz="1300" b="1" dirty="0" err="1" smtClean="0">
                  <a:latin typeface="맑은 고딕" pitchFamily="50" charset="-127"/>
                  <a:ea typeface="맑은 고딕" pitchFamily="50" charset="-127"/>
                </a:rPr>
                <a:t>적격성</a:t>
              </a:r>
              <a:r>
                <a:rPr lang="ko-KR" altLang="en-US" sz="1300" b="1" dirty="0" smtClean="0">
                  <a:latin typeface="맑은 고딕" pitchFamily="50" charset="-127"/>
                  <a:ea typeface="맑은 고딕" pitchFamily="50" charset="-127"/>
                </a:rPr>
                <a:t> 관리</a:t>
              </a:r>
              <a:endParaRPr lang="en-US" altLang="ko-KR" sz="13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7" name="위로 구부러진 화살표 86"/>
            <p:cNvSpPr/>
            <p:nvPr/>
          </p:nvSpPr>
          <p:spPr bwMode="auto">
            <a:xfrm rot="8091908" flipV="1">
              <a:off x="6064611" y="5719095"/>
              <a:ext cx="1579563" cy="555625"/>
            </a:xfrm>
            <a:prstGeom prst="curvedUp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위로 구부러진 화살표 87"/>
            <p:cNvSpPr/>
            <p:nvPr/>
          </p:nvSpPr>
          <p:spPr bwMode="auto">
            <a:xfrm rot="2256652" flipH="1">
              <a:off x="950918" y="5702453"/>
              <a:ext cx="1774825" cy="488950"/>
            </a:xfrm>
            <a:prstGeom prst="curvedUp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모서리가 둥근 직사각형 47"/>
          <p:cNvSpPr/>
          <p:nvPr/>
        </p:nvSpPr>
        <p:spPr bwMode="auto">
          <a:xfrm>
            <a:off x="297712" y="1077362"/>
            <a:ext cx="8548576" cy="5540721"/>
          </a:xfrm>
          <a:prstGeom prst="roundRect">
            <a:avLst>
              <a:gd name="adj" fmla="val 5601"/>
            </a:avLst>
          </a:prstGeom>
          <a:gradFill>
            <a:gsLst>
              <a:gs pos="0">
                <a:schemeClr val="accent3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ko-KR" altLang="en-US" sz="1500" dirty="0">
              <a:solidFill>
                <a:srgbClr val="000000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9" name="모서리가 둥근 직사각형 48"/>
          <p:cNvSpPr/>
          <p:nvPr/>
        </p:nvSpPr>
        <p:spPr bwMode="auto">
          <a:xfrm>
            <a:off x="378578" y="1177697"/>
            <a:ext cx="8375291" cy="5362347"/>
          </a:xfrm>
          <a:prstGeom prst="roundRect">
            <a:avLst>
              <a:gd name="adj" fmla="val 4609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endParaRPr lang="ko-KR" altLang="en-US" sz="1500" dirty="0">
              <a:solidFill>
                <a:srgbClr val="000000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62" name="Line 51"/>
          <p:cNvSpPr>
            <a:spLocks noChangeShapeType="1"/>
          </p:cNvSpPr>
          <p:nvPr/>
        </p:nvSpPr>
        <p:spPr bwMode="auto">
          <a:xfrm>
            <a:off x="4264118" y="900285"/>
            <a:ext cx="0" cy="46355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/>
          </a:ln>
          <a:effectLst>
            <a:prstShdw prst="shdw18" dist="17961" dir="13500000">
              <a:srgbClr val="009999">
                <a:gamma/>
                <a:shade val="60000"/>
                <a:invGamma/>
                <a:alpha val="50000"/>
              </a:srgbClr>
            </a:prst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63" name="Picture 49" descr="소제목바_3"/>
          <p:cNvPicPr>
            <a:picLocks noChangeAspect="1" noChangeArrowheads="1"/>
          </p:cNvPicPr>
          <p:nvPr/>
        </p:nvPicPr>
        <p:blipFill>
          <a:blip r:embed="rId2" cstate="print"/>
          <a:srcRect l="7887" r="76543"/>
          <a:stretch>
            <a:fillRect/>
          </a:stretch>
        </p:blipFill>
        <p:spPr bwMode="auto">
          <a:xfrm>
            <a:off x="1729211" y="885997"/>
            <a:ext cx="4812991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9" descr="소제목바_3"/>
          <p:cNvPicPr>
            <a:picLocks noChangeAspect="1" noChangeArrowheads="1"/>
          </p:cNvPicPr>
          <p:nvPr/>
        </p:nvPicPr>
        <p:blipFill>
          <a:blip r:embed="rId2" cstate="print"/>
          <a:srcRect r="76543"/>
          <a:stretch>
            <a:fillRect/>
          </a:stretch>
        </p:blipFill>
        <p:spPr bwMode="auto">
          <a:xfrm>
            <a:off x="562305" y="885997"/>
            <a:ext cx="132988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 Box 17"/>
          <p:cNvSpPr txBox="1">
            <a:spLocks noChangeArrowheads="1"/>
          </p:cNvSpPr>
          <p:nvPr/>
        </p:nvSpPr>
        <p:spPr bwMode="auto">
          <a:xfrm>
            <a:off x="897273" y="946150"/>
            <a:ext cx="5597795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latinLnBrk="0">
              <a:defRPr/>
            </a:pPr>
            <a:r>
              <a:rPr kumimoji="0" lang="ko-KR" alt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폐기물에너지 발전차액 지원강화</a:t>
            </a:r>
            <a:endParaRPr kumimoji="0" lang="en-US" altLang="ko-KR" sz="20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09165" y="1565862"/>
            <a:ext cx="821149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buBlip>
                <a:blip r:embed="rId3"/>
              </a:buBlip>
              <a:defRPr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발전차액 대상 중 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RDF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향후 신설 및 기준가격 상향 조정</a:t>
            </a:r>
            <a:endParaRPr lang="en-US" altLang="ko-KR" sz="2000" spc="-1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881973" y="2314183"/>
          <a:ext cx="7581093" cy="3992869"/>
        </p:xfrm>
        <a:graphic>
          <a:graphicData uri="http://schemas.openxmlformats.org/drawingml/2006/table">
            <a:tbl>
              <a:tblPr/>
              <a:tblGrid>
                <a:gridCol w="749205"/>
                <a:gridCol w="749205"/>
                <a:gridCol w="749205"/>
                <a:gridCol w="793729"/>
                <a:gridCol w="793729"/>
                <a:gridCol w="571106"/>
                <a:gridCol w="749205"/>
                <a:gridCol w="749205"/>
                <a:gridCol w="838252"/>
                <a:gridCol w="838252"/>
              </a:tblGrid>
              <a:tr h="299797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전원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기준가격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kWh)</a:t>
                      </a:r>
                      <a:endParaRPr 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전원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기준가격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C"/>
                    </a:solidFill>
                  </a:tcPr>
                </a:tc>
              </a:tr>
              <a:tr h="15127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고정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변동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9797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바이오</a:t>
                      </a:r>
                      <a:endParaRPr lang="en-US" altLang="ko-KR" sz="12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에너지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LFG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20MW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68.07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SMP+5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바이오</a:t>
                      </a:r>
                      <a:endParaRPr lang="en-US" altLang="ko-KR" sz="12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에너지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LFG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20MW 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SMP+5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20MW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미만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74.99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SMP+10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20MW 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미만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SMP+10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바이오</a:t>
                      </a:r>
                      <a:endParaRPr lang="en-US" altLang="ko-KR" sz="12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가스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150kW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72.73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SMP+10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바이오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가스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150kW 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SMP+20</a:t>
                      </a:r>
                      <a:endParaRPr 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4E3"/>
                    </a:solidFill>
                  </a:tcPr>
                </a:tc>
              </a:tr>
              <a:tr h="2997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150kW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미만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85.71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SMP+15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150kW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미만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SMP+25</a:t>
                      </a:r>
                      <a:endParaRPr 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4E3"/>
                    </a:solidFill>
                  </a:tcPr>
                </a:tc>
              </a:tr>
              <a:tr h="2997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바이오</a:t>
                      </a:r>
                      <a:endParaRPr lang="en-US" altLang="ko-KR" sz="12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매스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목질계 바이오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68.99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SMP+5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바이오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매스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목질계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바이오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SMP+15</a:t>
                      </a:r>
                      <a:endParaRPr 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4E3"/>
                    </a:solidFill>
                  </a:tcPr>
                </a:tc>
              </a:tr>
              <a:tr h="29979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폐기물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소각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(RDF</a:t>
                      </a:r>
                      <a:r>
                        <a:rPr lang="ko-KR" altLang="en-US" sz="1200" b="1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포함</a:t>
                      </a:r>
                      <a:r>
                        <a:rPr lang="en-US" altLang="ko-KR" sz="1200" b="1" spc="-100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spc="-100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SMP+5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폐기물</a:t>
                      </a:r>
                    </a:p>
                  </a:txBody>
                  <a:tcPr marL="64520" marR="64520" marT="17838" marB="17838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폐기물 소각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SMP+5</a:t>
                      </a: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RDF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SMP+15</a:t>
                      </a:r>
                      <a:endParaRPr 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520" marR="64520" marT="17838" marB="178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4E3"/>
                    </a:solidFill>
                  </a:tcPr>
                </a:tc>
              </a:tr>
            </a:tbl>
          </a:graphicData>
        </a:graphic>
      </p:graphicFrame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1" name="_x214094840"/>
          <p:cNvSpPr>
            <a:spLocks noChangeArrowheads="1"/>
          </p:cNvSpPr>
          <p:nvPr/>
        </p:nvSpPr>
        <p:spPr bwMode="auto">
          <a:xfrm>
            <a:off x="0" y="0"/>
            <a:ext cx="239713" cy="2711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08"/>
              </a:cxn>
              <a:cxn ang="0">
                <a:pos x="151" y="874"/>
              </a:cxn>
              <a:cxn ang="0">
                <a:pos x="0" y="0"/>
              </a:cxn>
            </a:cxnLst>
            <a:rect l="0" t="0" r="r" b="b"/>
            <a:pathLst>
              <a:path w="151" h="1708">
                <a:moveTo>
                  <a:pt x="0" y="0"/>
                </a:moveTo>
                <a:lnTo>
                  <a:pt x="0" y="1708"/>
                </a:lnTo>
                <a:lnTo>
                  <a:pt x="151" y="874"/>
                </a:lnTo>
                <a:lnTo>
                  <a:pt x="0" y="0"/>
                </a:lnTo>
              </a:path>
            </a:pathLst>
          </a:custGeom>
          <a:solidFill>
            <a:srgbClr val="AE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이등변 삼각형 13"/>
          <p:cNvSpPr/>
          <p:nvPr/>
        </p:nvSpPr>
        <p:spPr>
          <a:xfrm rot="5400000">
            <a:off x="3370635" y="4323949"/>
            <a:ext cx="3268493" cy="340468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모서리가 둥근 직사각형 47"/>
          <p:cNvSpPr/>
          <p:nvPr/>
        </p:nvSpPr>
        <p:spPr bwMode="auto">
          <a:xfrm>
            <a:off x="297712" y="1077362"/>
            <a:ext cx="8548576" cy="5540721"/>
          </a:xfrm>
          <a:prstGeom prst="roundRect">
            <a:avLst>
              <a:gd name="adj" fmla="val 5601"/>
            </a:avLst>
          </a:prstGeom>
          <a:gradFill>
            <a:gsLst>
              <a:gs pos="0">
                <a:schemeClr val="accent3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30000"/>
              </a:lnSpc>
            </a:pPr>
            <a:endParaRPr lang="ko-KR" altLang="en-US" sz="1500" dirty="0">
              <a:solidFill>
                <a:srgbClr val="000000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9" name="모서리가 둥근 직사각형 48"/>
          <p:cNvSpPr/>
          <p:nvPr/>
        </p:nvSpPr>
        <p:spPr bwMode="auto">
          <a:xfrm>
            <a:off x="378578" y="1177697"/>
            <a:ext cx="8375291" cy="5362347"/>
          </a:xfrm>
          <a:prstGeom prst="roundRect">
            <a:avLst>
              <a:gd name="adj" fmla="val 4609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endParaRPr lang="ko-KR" altLang="en-US" sz="1500" dirty="0">
              <a:solidFill>
                <a:srgbClr val="000000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538144" y="1443311"/>
            <a:ext cx="8211497" cy="12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buBlip>
                <a:blip r:embed="rId2"/>
              </a:buBlip>
              <a:defRPr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「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신에너지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및 재생에너지 개발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이용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보급 촉진법」에 따라 </a:t>
            </a:r>
            <a:r>
              <a:rPr lang="ko-KR" altLang="en-US" b="1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고형연료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는</a:t>
            </a:r>
            <a:r>
              <a:rPr lang="ko-KR" altLang="en-US" b="1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b="1" dirty="0" smtClean="0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en-US" altLang="ko-KR" b="1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b="1" dirty="0" err="1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신재생에너지</a:t>
            </a:r>
            <a:endParaRPr lang="en-US" altLang="ko-KR" b="1" dirty="0" smtClean="0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ts val="2700"/>
              </a:lnSpc>
              <a:defRPr/>
            </a:pP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300" spc="-100" dirty="0" smtClean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300" spc="-100" dirty="0" smtClean="0">
                <a:latin typeface="맑은 고딕" pitchFamily="50" charset="-127"/>
                <a:ea typeface="맑은 고딕" pitchFamily="50" charset="-127"/>
              </a:rPr>
              <a:t>신</a:t>
            </a:r>
            <a:r>
              <a:rPr lang="en-US" altLang="ko-KR" sz="1300" spc="-100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300" spc="-100" dirty="0" err="1" smtClean="0">
                <a:latin typeface="맑은 고딕" pitchFamily="50" charset="-127"/>
                <a:ea typeface="맑은 고딕" pitchFamily="50" charset="-127"/>
              </a:rPr>
              <a:t>재생에너지원별</a:t>
            </a:r>
            <a:r>
              <a:rPr lang="ko-KR" altLang="en-US" sz="1300" spc="-100" dirty="0" smtClean="0">
                <a:latin typeface="맑은 고딕" pitchFamily="50" charset="-127"/>
                <a:ea typeface="맑은 고딕" pitchFamily="50" charset="-127"/>
              </a:rPr>
              <a:t> 가중치</a:t>
            </a:r>
            <a:r>
              <a:rPr lang="en-US" altLang="ko-KR" sz="1300" spc="-1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300" spc="-100" dirty="0" smtClean="0">
                <a:latin typeface="맑은 고딕" pitchFamily="50" charset="-127"/>
                <a:ea typeface="맑은 고딕" pitchFamily="50" charset="-127"/>
              </a:rPr>
              <a:t>신</a:t>
            </a:r>
            <a:r>
              <a:rPr lang="en-US" altLang="ko-KR" sz="1300" spc="-100" dirty="0" smtClean="0">
                <a:latin typeface="맑은 고딕" pitchFamily="50" charset="-127"/>
                <a:ea typeface="맑은 고딕" pitchFamily="50" charset="-127"/>
              </a:rPr>
              <a:t>․</a:t>
            </a:r>
            <a:r>
              <a:rPr lang="ko-KR" altLang="en-US" sz="1300" spc="-100" dirty="0" smtClean="0">
                <a:latin typeface="맑은 고딕" pitchFamily="50" charset="-127"/>
                <a:ea typeface="맑은 고딕" pitchFamily="50" charset="-127"/>
              </a:rPr>
              <a:t>재생에너지 공급의무화제도 관리 및 운영지침</a:t>
            </a:r>
            <a:r>
              <a:rPr lang="en-US" altLang="ko-KR" sz="13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spc="-100" dirty="0" smtClean="0">
                <a:latin typeface="맑은 고딕" pitchFamily="50" charset="-127"/>
                <a:ea typeface="맑은 고딕" pitchFamily="50" charset="-127"/>
              </a:rPr>
              <a:t>지식경제부 고시 제</a:t>
            </a:r>
            <a:r>
              <a:rPr lang="en-US" altLang="ko-KR" sz="1300" spc="-100" dirty="0" smtClean="0">
                <a:latin typeface="맑은 고딕" pitchFamily="50" charset="-127"/>
                <a:ea typeface="맑은 고딕" pitchFamily="50" charset="-127"/>
              </a:rPr>
              <a:t>2010-244</a:t>
            </a:r>
            <a:r>
              <a:rPr lang="ko-KR" altLang="en-US" sz="1300" spc="-100" dirty="0" smtClean="0">
                <a:latin typeface="맑은 고딕" pitchFamily="50" charset="-127"/>
                <a:ea typeface="맑은 고딕" pitchFamily="50" charset="-127"/>
              </a:rPr>
              <a:t>호</a:t>
            </a:r>
            <a:r>
              <a:rPr lang="en-US" altLang="ko-KR" sz="1300" spc="-1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300" spc="-1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Line 51"/>
          <p:cNvSpPr>
            <a:spLocks noChangeShapeType="1"/>
          </p:cNvSpPr>
          <p:nvPr/>
        </p:nvSpPr>
        <p:spPr bwMode="auto">
          <a:xfrm>
            <a:off x="4264118" y="900285"/>
            <a:ext cx="0" cy="46355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/>
          </a:ln>
          <a:effectLst>
            <a:prstShdw prst="shdw18" dist="17961" dir="13500000">
              <a:srgbClr val="009999">
                <a:gamma/>
                <a:shade val="60000"/>
                <a:invGamma/>
                <a:alpha val="50000"/>
              </a:srgbClr>
            </a:prst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63" name="Picture 49" descr="소제목바_3"/>
          <p:cNvPicPr>
            <a:picLocks noChangeAspect="1" noChangeArrowheads="1"/>
          </p:cNvPicPr>
          <p:nvPr/>
        </p:nvPicPr>
        <p:blipFill>
          <a:blip r:embed="rId3" cstate="print"/>
          <a:srcRect l="7887" r="76543"/>
          <a:stretch>
            <a:fillRect/>
          </a:stretch>
        </p:blipFill>
        <p:spPr bwMode="auto">
          <a:xfrm>
            <a:off x="1729211" y="885997"/>
            <a:ext cx="4812991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9" descr="소제목바_3"/>
          <p:cNvPicPr>
            <a:picLocks noChangeAspect="1" noChangeArrowheads="1"/>
          </p:cNvPicPr>
          <p:nvPr/>
        </p:nvPicPr>
        <p:blipFill>
          <a:blip r:embed="rId3" cstate="print"/>
          <a:srcRect r="76543"/>
          <a:stretch>
            <a:fillRect/>
          </a:stretch>
        </p:blipFill>
        <p:spPr bwMode="auto">
          <a:xfrm>
            <a:off x="562305" y="885997"/>
            <a:ext cx="132988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 Box 17"/>
          <p:cNvSpPr txBox="1">
            <a:spLocks noChangeArrowheads="1"/>
          </p:cNvSpPr>
          <p:nvPr/>
        </p:nvSpPr>
        <p:spPr bwMode="auto">
          <a:xfrm>
            <a:off x="897273" y="946150"/>
            <a:ext cx="5597795" cy="6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latinLnBrk="0">
              <a:defRPr/>
            </a:pPr>
            <a:r>
              <a:rPr kumimoji="0" lang="en-US" altLang="ko-KR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kumimoji="0" lang="ko-KR" alt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참고자료 </a:t>
            </a:r>
            <a:r>
              <a:rPr kumimoji="0" lang="en-US" altLang="ko-KR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: RPS </a:t>
            </a:r>
            <a:r>
              <a:rPr kumimoji="0" lang="ko-KR" alt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제도 시행 관련 </a:t>
            </a:r>
            <a:r>
              <a:rPr kumimoji="0" lang="ko-KR" alt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전원별</a:t>
            </a:r>
            <a:r>
              <a:rPr kumimoji="0" lang="ko-KR" alt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가중치</a:t>
            </a:r>
            <a:r>
              <a:rPr kumimoji="0" lang="en-US" altLang="ko-KR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&gt;</a:t>
            </a:r>
          </a:p>
          <a:p>
            <a:pPr latinLnBrk="0">
              <a:defRPr/>
            </a:pPr>
            <a:endParaRPr kumimoji="0" lang="en-US" altLang="ko-KR" sz="20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894340" y="2733776"/>
          <a:ext cx="7712331" cy="3742437"/>
        </p:xfrm>
        <a:graphic>
          <a:graphicData uri="http://schemas.openxmlformats.org/drawingml/2006/table">
            <a:tbl>
              <a:tblPr/>
              <a:tblGrid>
                <a:gridCol w="1076306"/>
                <a:gridCol w="918683"/>
                <a:gridCol w="2323694"/>
                <a:gridCol w="1875934"/>
                <a:gridCol w="1517714"/>
              </a:tblGrid>
              <a:tr h="3386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 분</a:t>
                      </a:r>
                    </a:p>
                  </a:txBody>
                  <a:tcPr marL="7304" marR="7304" marT="7304" marB="730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공급인증서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가중치</a:t>
                      </a: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대상에너지 및 기준</a:t>
                      </a: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설치유형</a:t>
                      </a: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지목유형</a:t>
                      </a: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용량기준</a:t>
                      </a: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864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태양광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에너지</a:t>
                      </a:r>
                    </a:p>
                  </a:txBody>
                  <a:tcPr marL="7304" marR="7304" marT="7304" marB="730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0.7</a:t>
                      </a: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건축물 등 기존시설물을 </a:t>
                      </a:r>
                      <a:endParaRPr lang="en-US" altLang="ko-KR" sz="12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이용하지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않는 경우</a:t>
                      </a: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 지목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답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과수원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목장용지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임야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8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1.0</a:t>
                      </a: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23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 지목</a:t>
                      </a: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30kW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초과</a:t>
                      </a: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1.2</a:t>
                      </a: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30kW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1.5</a:t>
                      </a: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건축물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등 기존 시설물을 이용하는 경우</a:t>
                      </a: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864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 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신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․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재생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에너지</a:t>
                      </a:r>
                    </a:p>
                  </a:txBody>
                  <a:tcPr marL="7304" marR="7304" marT="7304" marB="730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0.25</a:t>
                      </a: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IGCC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부생가스</a:t>
                      </a: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8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0.5</a:t>
                      </a:r>
                      <a:endParaRPr 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폐기물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매립지가스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8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1.0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수력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육상풍력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바이오에너지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RDF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전소발전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폐기물 가스화 발전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조력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방조제 有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8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1.5 </a:t>
                      </a:r>
                      <a:endParaRPr 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목질계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바이오매스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전소발전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해상풍력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연계거리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5km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8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2.0</a:t>
                      </a: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해상풍력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연계거리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5km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초과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조력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방조제 無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연료전지</a:t>
                      </a:r>
                    </a:p>
                  </a:txBody>
                  <a:tcPr marL="7304" marR="7304" marT="7304" marB="73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모서리가 둥근 직사각형 48"/>
          <p:cNvSpPr/>
          <p:nvPr/>
        </p:nvSpPr>
        <p:spPr bwMode="auto">
          <a:xfrm>
            <a:off x="113122" y="1158845"/>
            <a:ext cx="8908330" cy="5289090"/>
          </a:xfrm>
          <a:prstGeom prst="roundRect">
            <a:avLst>
              <a:gd name="adj" fmla="val 4609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endParaRPr lang="ko-KR" altLang="en-US" sz="1500" dirty="0">
              <a:solidFill>
                <a:srgbClr val="000000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596512" y="1204120"/>
            <a:ext cx="67089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defRPr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고형연료제품 제조자의 품질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등급 준수여부 사후관리</a:t>
            </a:r>
            <a:endParaRPr lang="en-US" altLang="ko-KR" sz="2000" spc="-1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534897" y="1881805"/>
            <a:ext cx="8211497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200000"/>
              </a:lnSpc>
              <a:buBlip>
                <a:blip r:embed="rId2"/>
              </a:buBlip>
              <a:defRPr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전수조사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79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(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RDF 2, RPF 58, TDF 2, WCF 17, </a:t>
            </a:r>
            <a:r>
              <a:rPr lang="en-US" altLang="ko-KR" dirty="0" smtClean="0">
                <a:latin typeface="돋움"/>
                <a:ea typeface="돋움"/>
              </a:rPr>
              <a:t>´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09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년 기준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)</a:t>
            </a:r>
          </a:p>
          <a:p>
            <a:pPr marL="180975" indent="-180975">
              <a:lnSpc>
                <a:spcPct val="200000"/>
              </a:lnSpc>
              <a:defRPr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 ※ ´10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104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개소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(RDF 3, RPF 68, TDF 2, WCF 31)</a:t>
            </a:r>
          </a:p>
          <a:p>
            <a:pPr marL="180975" indent="-180975">
              <a:lnSpc>
                <a:spcPct val="200000"/>
              </a:lnSpc>
              <a:defRPr/>
            </a:pPr>
            <a:endParaRPr lang="en-US" altLang="ko-KR" sz="8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200000"/>
              </a:lnSpc>
              <a:buBlip>
                <a:blip r:embed="rId2"/>
              </a:buBlip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점검결과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200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- 1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차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57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개소 중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40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개소 적합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17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개소 부적합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200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- 2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차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17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개소 중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개소 부적합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200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- 3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차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4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개소 중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개소 부적합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인증취소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180975" indent="-180975">
              <a:lnSpc>
                <a:spcPct val="200000"/>
              </a:lnSpc>
              <a:defRPr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  ※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등급상향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개소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하향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18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개소</a:t>
            </a:r>
            <a:r>
              <a:rPr lang="en-US" altLang="ko-KR" spc="-100" dirty="0" smtClean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pic>
        <p:nvPicPr>
          <p:cNvPr id="6" name="Picture 9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308" y="1320101"/>
            <a:ext cx="314325" cy="35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sub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32" descr="0505"/>
          <p:cNvPicPr>
            <a:picLocks noChangeAspect="1" noChangeArrowheads="1"/>
          </p:cNvPicPr>
          <p:nvPr/>
        </p:nvPicPr>
        <p:blipFill>
          <a:blip r:embed="rId4" cstate="print"/>
          <a:srcRect l="11670"/>
          <a:stretch>
            <a:fillRect/>
          </a:stretch>
        </p:blipFill>
        <p:spPr bwMode="auto">
          <a:xfrm>
            <a:off x="0" y="1588"/>
            <a:ext cx="7620000" cy="6856412"/>
          </a:xfrm>
          <a:prstGeom prst="rect">
            <a:avLst/>
          </a:prstGeom>
          <a:noFill/>
        </p:spPr>
      </p:pic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337617" y="2982444"/>
            <a:ext cx="62007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고형연료제품 제조원료 다양화 및 품질기준 개선</a:t>
            </a:r>
            <a:endParaRPr lang="en-US" altLang="ko-KR" sz="20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폐자원 활용시설 종합관리시스템 개발</a:t>
            </a:r>
            <a:endParaRPr lang="en-US" altLang="ko-KR" sz="20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폐자원 에너지화 촉진을 위한 법령 제</a:t>
            </a:r>
            <a:r>
              <a:rPr lang="en-US" altLang="ko-KR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개정</a:t>
            </a:r>
            <a:endParaRPr lang="en-US" altLang="ko-KR" sz="2000" dirty="0" smtClean="0">
              <a:solidFill>
                <a:schemeClr val="accent6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2131734" y="2025044"/>
            <a:ext cx="6048375" cy="793750"/>
            <a:chOff x="1952625" y="2062809"/>
            <a:chExt cx="6048375" cy="793750"/>
          </a:xfrm>
        </p:grpSpPr>
        <p:pic>
          <p:nvPicPr>
            <p:cNvPr id="8" name="Picture 12" descr="바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52625" y="2062809"/>
              <a:ext cx="6048375" cy="79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213100" y="2245372"/>
              <a:ext cx="2133918" cy="4247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ko-KR" altLang="en-US" sz="2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향후 추진계획</a:t>
              </a:r>
              <a:endParaRPr lang="ko-KR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209800" y="2188222"/>
              <a:ext cx="58702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altLang="ko-KR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크리스탈M"/>
                  <a:ea typeface="HY크리스탈M"/>
                  <a:cs typeface="Times New Roman" pitchFamily="18" charset="0"/>
                </a:rPr>
                <a:t>Ⅵ</a:t>
              </a:r>
              <a:endParaRPr lang="en-US" altLang="ko-K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-윤명조15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6"/>
          <p:cNvGrpSpPr/>
          <p:nvPr/>
        </p:nvGrpSpPr>
        <p:grpSpPr>
          <a:xfrm>
            <a:off x="297712" y="1077362"/>
            <a:ext cx="8548576" cy="5540721"/>
            <a:chOff x="297712" y="1050202"/>
            <a:chExt cx="8548576" cy="5233639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53412" y="196345"/>
            <a:ext cx="2844047" cy="4524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2600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크리스탈M" pitchFamily="18" charset="-127"/>
                <a:ea typeface="HY헤드라인M" pitchFamily="18" charset="-127"/>
                <a:cs typeface="Times New Roman" pitchFamily="18" charset="0"/>
              </a:rPr>
              <a:t>Ⅵ. </a:t>
            </a:r>
            <a:r>
              <a:rPr lang="ko-KR" altLang="en-US" sz="2600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크리스탈M" pitchFamily="18" charset="-127"/>
                <a:ea typeface="HY헤드라인M" pitchFamily="18" charset="-127"/>
                <a:cs typeface="Times New Roman" pitchFamily="18" charset="0"/>
              </a:rPr>
              <a:t>향후 추진계획</a:t>
            </a:r>
            <a:endParaRPr lang="en-US" altLang="ko-KR" sz="2600" dirty="0">
              <a:ln w="10160">
                <a:solidFill>
                  <a:schemeClr val="bg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Y크리스탈M" pitchFamily="18" charset="-127"/>
              <a:ea typeface="HY헤드라인M" pitchFamily="18" charset="-127"/>
            </a:endParaRPr>
          </a:p>
        </p:txBody>
      </p:sp>
      <p:sp>
        <p:nvSpPr>
          <p:cNvPr id="42" name="Line 51"/>
          <p:cNvSpPr>
            <a:spLocks noChangeShapeType="1"/>
          </p:cNvSpPr>
          <p:nvPr/>
        </p:nvSpPr>
        <p:spPr bwMode="auto">
          <a:xfrm>
            <a:off x="4264118" y="900285"/>
            <a:ext cx="0" cy="46355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/>
          </a:ln>
          <a:effectLst>
            <a:prstShdw prst="shdw18" dist="17961" dir="13500000">
              <a:srgbClr val="009999">
                <a:gamma/>
                <a:shade val="60000"/>
                <a:invGamma/>
                <a:alpha val="50000"/>
              </a:srgbClr>
            </a:prst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43" name="Picture 49" descr="소제목바_3"/>
          <p:cNvPicPr>
            <a:picLocks noChangeAspect="1" noChangeArrowheads="1"/>
          </p:cNvPicPr>
          <p:nvPr/>
        </p:nvPicPr>
        <p:blipFill>
          <a:blip r:embed="rId2" cstate="print"/>
          <a:srcRect l="7887" r="76543"/>
          <a:stretch>
            <a:fillRect/>
          </a:stretch>
        </p:blipFill>
        <p:spPr bwMode="auto">
          <a:xfrm>
            <a:off x="1729212" y="885997"/>
            <a:ext cx="517120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9" descr="소제목바_3"/>
          <p:cNvPicPr>
            <a:picLocks noChangeAspect="1" noChangeArrowheads="1"/>
          </p:cNvPicPr>
          <p:nvPr/>
        </p:nvPicPr>
        <p:blipFill>
          <a:blip r:embed="rId2" cstate="print"/>
          <a:srcRect r="76543"/>
          <a:stretch>
            <a:fillRect/>
          </a:stretch>
        </p:blipFill>
        <p:spPr bwMode="auto">
          <a:xfrm>
            <a:off x="562305" y="885997"/>
            <a:ext cx="132988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897273" y="946150"/>
            <a:ext cx="6022001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latinLnBrk="0">
              <a:defRPr/>
            </a:pPr>
            <a:r>
              <a:rPr kumimoji="0" lang="en-US" altLang="ko-KR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kumimoji="0" lang="ko-KR" alt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고형연료제품 제조원료 다양화 및 품질기준 개선</a:t>
            </a:r>
            <a:endParaRPr kumimoji="0" lang="ko-KR" altLang="en-US" sz="20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538144" y="1622424"/>
            <a:ext cx="8211497" cy="48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buBlip>
                <a:blip r:embed="rId3"/>
              </a:buBlip>
              <a:defRPr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고형연료제품 제조원료 다양화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79283" y="2260756"/>
          <a:ext cx="7638852" cy="4074056"/>
        </p:xfrm>
        <a:graphic>
          <a:graphicData uri="http://schemas.openxmlformats.org/drawingml/2006/table">
            <a:tbl>
              <a:tblPr/>
              <a:tblGrid>
                <a:gridCol w="1696774"/>
                <a:gridCol w="910036"/>
                <a:gridCol w="1999407"/>
                <a:gridCol w="910036"/>
                <a:gridCol w="2122599"/>
              </a:tblGrid>
              <a:tr h="39289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현행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523" marR="43523" marT="12033" marB="1203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개선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안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523" marR="43523" marT="12033" marB="120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523" marR="43523" marT="12033" marB="120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2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폐기물 종류</a:t>
                      </a:r>
                    </a:p>
                  </a:txBody>
                  <a:tcPr marL="43523" marR="43523" marT="12033" marB="1203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제품명</a:t>
                      </a:r>
                    </a:p>
                  </a:txBody>
                  <a:tcPr marL="43523" marR="43523" marT="12033" marB="120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폐기물의 종류</a:t>
                      </a:r>
                    </a:p>
                  </a:txBody>
                  <a:tcPr marL="43523" marR="43523" marT="12033" marB="120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제품명</a:t>
                      </a:r>
                    </a:p>
                  </a:txBody>
                  <a:tcPr marL="43523" marR="43523" marT="12033" marB="120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523" marR="43523" marT="12033" marB="120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생활폐기물</a:t>
                      </a:r>
                    </a:p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폐합성수지</a:t>
                      </a:r>
                    </a:p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폐목재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･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등급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폐타이어</a:t>
                      </a:r>
                    </a:p>
                  </a:txBody>
                  <a:tcPr marL="43523" marR="43523" marT="12033" marB="1203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RDF</a:t>
                      </a:r>
                    </a:p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RPF</a:t>
                      </a:r>
                    </a:p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WCF</a:t>
                      </a:r>
                    </a:p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TDF</a:t>
                      </a:r>
                    </a:p>
                  </a:txBody>
                  <a:tcPr marL="43523" marR="43523" marT="12033" marB="120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좌동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폐목재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(2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･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등급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조정 필요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523" marR="43523" marT="12033" marB="120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SRF</a:t>
                      </a:r>
                      <a:endParaRPr 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523" marR="43523" marT="12033" marB="120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-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통합기준 마련</a:t>
                      </a: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-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혼합제조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허용  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폐목재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등 필요한 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사항은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단일기준 마련</a:t>
                      </a:r>
                    </a:p>
                  </a:txBody>
                  <a:tcPr marL="43523" marR="43523" marT="12033" marB="120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523" marR="43523" marT="12033" marB="1203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523" marR="43523" marT="12033" marB="120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사업장 가연성폐기물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식물성잔재물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해외발생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식물성폐기물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농업부산물 등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523" marR="43523" marT="12033" marB="120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6"/>
          <p:cNvGrpSpPr/>
          <p:nvPr/>
        </p:nvGrpSpPr>
        <p:grpSpPr>
          <a:xfrm>
            <a:off x="297712" y="1077362"/>
            <a:ext cx="8548576" cy="5540721"/>
            <a:chOff x="297712" y="1050202"/>
            <a:chExt cx="8548576" cy="5233639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538144" y="1283052"/>
            <a:ext cx="821149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buBlip>
                <a:blip r:embed="rId2"/>
              </a:buBlip>
              <a:defRPr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고형연료제품 품질기준 개선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675588" y="1948459"/>
          <a:ext cx="7742550" cy="4170047"/>
        </p:xfrm>
        <a:graphic>
          <a:graphicData uri="http://schemas.openxmlformats.org/drawingml/2006/table">
            <a:tbl>
              <a:tblPr/>
              <a:tblGrid>
                <a:gridCol w="1436296"/>
                <a:gridCol w="2087360"/>
                <a:gridCol w="651064"/>
                <a:gridCol w="651064"/>
                <a:gridCol w="651064"/>
                <a:gridCol w="651064"/>
                <a:gridCol w="1614638"/>
              </a:tblGrid>
              <a:tr h="297294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 목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품 질 기 준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개선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안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297294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RDF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RPF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TDF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WCF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SRF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29729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형상 및 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크기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직경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mm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12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ko-KR" altLang="en-US" sz="1200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12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ko-KR" altLang="en-US" sz="1200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삭제 검토 중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47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길이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mm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100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100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12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120</a:t>
                      </a:r>
                      <a:endParaRPr lang="ko-KR" altLang="en-US" sz="1200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12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100</a:t>
                      </a:r>
                      <a:endParaRPr lang="ko-KR" altLang="en-US" sz="1200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729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저위발열량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(kcal/kg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3,500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6,000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12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6,000</a:t>
                      </a:r>
                      <a:endParaRPr lang="ko-KR" altLang="en-US" sz="1200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12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3,500</a:t>
                      </a:r>
                      <a:endParaRPr lang="ko-KR" altLang="en-US" sz="1200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3,500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729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(%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wt.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10(25)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12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조정 검토 중</a:t>
                      </a:r>
                      <a:endParaRPr lang="en-US" sz="1200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729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(%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wt.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200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729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염소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(%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wt.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0.3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200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9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황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(%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wt.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0.6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1.2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200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94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금속성분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건기준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mg/kg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1.2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12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항목 추가 필요성 등</a:t>
                      </a:r>
                      <a:endParaRPr lang="en-US" altLang="ko-KR" sz="1200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1200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검토 </a:t>
                      </a:r>
                      <a:r>
                        <a:rPr lang="ko-KR" alt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ko-KR" altLang="en-US" sz="1200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72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카드뮴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mg/kg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 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72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납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mg/kg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72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비소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mg/kg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72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크롬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mg/kg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</a:p>
                  </a:txBody>
                  <a:tcPr marL="10216" marR="10216" marT="10216" marB="102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585276" y="6147285"/>
            <a:ext cx="8211497" cy="32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defRPr/>
            </a:pP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「자원의 절약과 재활용촉진에 관한 법률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」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시행규칙 제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조의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3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항 별표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7</a:t>
            </a:r>
            <a:endParaRPr lang="ko-KR" altLang="en-US" sz="12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6"/>
          <p:cNvGrpSpPr/>
          <p:nvPr/>
        </p:nvGrpSpPr>
        <p:grpSpPr>
          <a:xfrm>
            <a:off x="47135" y="1077362"/>
            <a:ext cx="9044313" cy="5540721"/>
            <a:chOff x="297712" y="1050202"/>
            <a:chExt cx="8548576" cy="5233639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42" name="Line 51"/>
          <p:cNvSpPr>
            <a:spLocks noChangeShapeType="1"/>
          </p:cNvSpPr>
          <p:nvPr/>
        </p:nvSpPr>
        <p:spPr bwMode="auto">
          <a:xfrm>
            <a:off x="4264118" y="900285"/>
            <a:ext cx="0" cy="46355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/>
          </a:ln>
          <a:effectLst>
            <a:prstShdw prst="shdw18" dist="17961" dir="13500000">
              <a:srgbClr val="009999">
                <a:gamma/>
                <a:shade val="60000"/>
                <a:invGamma/>
                <a:alpha val="50000"/>
              </a:srgbClr>
            </a:prst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43" name="Picture 49" descr="소제목바_3"/>
          <p:cNvPicPr>
            <a:picLocks noChangeAspect="1" noChangeArrowheads="1"/>
          </p:cNvPicPr>
          <p:nvPr/>
        </p:nvPicPr>
        <p:blipFill>
          <a:blip r:embed="rId2" cstate="print"/>
          <a:srcRect l="7887" r="76543"/>
          <a:stretch>
            <a:fillRect/>
          </a:stretch>
        </p:blipFill>
        <p:spPr bwMode="auto">
          <a:xfrm>
            <a:off x="1729212" y="885997"/>
            <a:ext cx="517120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9" descr="소제목바_3"/>
          <p:cNvPicPr>
            <a:picLocks noChangeAspect="1" noChangeArrowheads="1"/>
          </p:cNvPicPr>
          <p:nvPr/>
        </p:nvPicPr>
        <p:blipFill>
          <a:blip r:embed="rId2" cstate="print"/>
          <a:srcRect r="76543"/>
          <a:stretch>
            <a:fillRect/>
          </a:stretch>
        </p:blipFill>
        <p:spPr bwMode="auto">
          <a:xfrm>
            <a:off x="562305" y="885997"/>
            <a:ext cx="132988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897273" y="946150"/>
            <a:ext cx="6022001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latinLnBrk="0">
              <a:defRPr/>
            </a:pPr>
            <a:r>
              <a:rPr kumimoji="0" lang="en-US" altLang="ko-KR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kumimoji="0" lang="ko-KR" alt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폐자원 활용시설 종합관리시스템 개발</a:t>
            </a:r>
            <a:endParaRPr kumimoji="0" lang="ko-KR" altLang="en-US" sz="20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 rot="16200000" flipH="1">
            <a:off x="2106885" y="4011107"/>
            <a:ext cx="4930220" cy="3770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613663" y="1526271"/>
            <a:ext cx="3420000" cy="428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ko-KR" alt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현 행</a:t>
            </a:r>
            <a:endParaRPr lang="ko-KR" alt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10273" y="1516746"/>
            <a:ext cx="3420000" cy="428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ko-KR" alt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확 대</a:t>
            </a:r>
            <a:endParaRPr lang="ko-KR" alt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266863" y="5392132"/>
            <a:ext cx="4163731" cy="1121793"/>
            <a:chOff x="285720" y="3938383"/>
            <a:chExt cx="4786346" cy="2070453"/>
          </a:xfrm>
        </p:grpSpPr>
        <p:sp>
          <p:nvSpPr>
            <p:cNvPr id="83" name="직사각형 82"/>
            <p:cNvSpPr/>
            <p:nvPr/>
          </p:nvSpPr>
          <p:spPr>
            <a:xfrm>
              <a:off x="307500" y="3942951"/>
              <a:ext cx="4693128" cy="2065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285720" y="3938383"/>
              <a:ext cx="4786346" cy="19909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63525" indent="-263525" algn="just">
                <a:lnSpc>
                  <a:spcPts val="2000"/>
                </a:lnSpc>
                <a:buBlip>
                  <a:blip r:embed="rId3"/>
                </a:buBlip>
              </a:pPr>
              <a:r>
                <a:rPr lang="ko-KR" altLang="en-US" sz="14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고형연료제품 생산 및 수요 현황 정보</a:t>
              </a:r>
              <a:endParaRPr lang="en-US" altLang="ko-KR" sz="1400" b="1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63525" indent="-263525" algn="just">
                <a:lnSpc>
                  <a:spcPts val="2000"/>
                </a:lnSpc>
                <a:buBlip>
                  <a:blip r:embed="rId3"/>
                </a:buBlip>
              </a:pPr>
              <a:r>
                <a:rPr lang="ko-KR" altLang="en-US" sz="14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고형연료제품  생산자</a:t>
              </a:r>
              <a:r>
                <a:rPr lang="en-US" altLang="ko-KR" sz="14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4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수요자 현황 정보</a:t>
              </a:r>
              <a:endParaRPr lang="en-US" altLang="ko-KR" sz="1400" b="1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63525" indent="-263525" algn="just">
                <a:lnSpc>
                  <a:spcPts val="2000"/>
                </a:lnSpc>
                <a:buBlip>
                  <a:blip r:embed="rId3"/>
                </a:buBlip>
              </a:pPr>
              <a:r>
                <a:rPr lang="ko-KR" altLang="en-US" sz="14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고형연료제품 생산 및 사용자 행정처분 내역정보</a:t>
              </a:r>
              <a:endParaRPr lang="en-US" altLang="ko-KR" sz="1400" b="1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63525" indent="-263525" algn="just">
                <a:lnSpc>
                  <a:spcPts val="2000"/>
                </a:lnSpc>
                <a:buBlip>
                  <a:blip r:embed="rId3"/>
                </a:buBlip>
              </a:pPr>
              <a:r>
                <a:rPr lang="ko-KR" altLang="en-US" sz="14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고형연료제품 인증관리 정보</a:t>
              </a:r>
              <a:endParaRPr lang="en-US" altLang="ko-KR" sz="1400" b="1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1" name="그룹 81"/>
          <p:cNvGrpSpPr/>
          <p:nvPr/>
        </p:nvGrpSpPr>
        <p:grpSpPr>
          <a:xfrm>
            <a:off x="4782301" y="5486406"/>
            <a:ext cx="4163731" cy="1027522"/>
            <a:chOff x="285720" y="3938383"/>
            <a:chExt cx="4786346" cy="2070453"/>
          </a:xfrm>
        </p:grpSpPr>
        <p:sp>
          <p:nvSpPr>
            <p:cNvPr id="102" name="직사각형 101"/>
            <p:cNvSpPr/>
            <p:nvPr/>
          </p:nvSpPr>
          <p:spPr>
            <a:xfrm>
              <a:off x="307500" y="3942951"/>
              <a:ext cx="4693128" cy="2065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285720" y="3938383"/>
              <a:ext cx="4786346" cy="19909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63525" indent="-263525" algn="just">
                <a:lnSpc>
                  <a:spcPct val="150000"/>
                </a:lnSpc>
                <a:buBlip>
                  <a:blip r:embed="rId3"/>
                </a:buBlip>
              </a:pPr>
              <a:r>
                <a:rPr lang="ko-KR" altLang="en-US" sz="14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폐자원 생산</a:t>
              </a:r>
              <a:r>
                <a:rPr lang="en-US" altLang="ko-KR" sz="14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4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이용</a:t>
              </a:r>
              <a:r>
                <a:rPr lang="en-US" altLang="ko-KR" sz="14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4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유통정보</a:t>
              </a:r>
              <a:endParaRPr lang="en-US" altLang="ko-KR" sz="1400" b="1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63525" indent="-263525" algn="just">
                <a:lnSpc>
                  <a:spcPct val="150000"/>
                </a:lnSpc>
                <a:buBlip>
                  <a:blip r:embed="rId3"/>
                </a:buBlip>
              </a:pPr>
              <a:r>
                <a:rPr lang="ko-KR" altLang="en-US" sz="14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가격</a:t>
              </a:r>
              <a:r>
                <a:rPr lang="en-US" altLang="ko-KR" sz="14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4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인증관리 정보</a:t>
              </a:r>
              <a:endParaRPr lang="en-US" altLang="ko-KR" sz="1400" b="1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63525" indent="-263525" algn="just">
                <a:lnSpc>
                  <a:spcPct val="150000"/>
                </a:lnSpc>
                <a:buBlip>
                  <a:blip r:embed="rId3"/>
                </a:buBlip>
              </a:pPr>
              <a:r>
                <a:rPr lang="ko-KR" altLang="en-US" sz="14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법</a:t>
              </a:r>
              <a:r>
                <a:rPr lang="en-US" altLang="ko-KR" sz="14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·</a:t>
              </a:r>
              <a:r>
                <a:rPr lang="ko-KR" altLang="en-US" sz="14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제도</a:t>
              </a:r>
              <a:r>
                <a:rPr lang="en-US" altLang="ko-KR" sz="14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400" b="1" spc="-1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외국사례 등의 정보</a:t>
              </a:r>
              <a:endParaRPr lang="en-US" altLang="ko-KR" sz="1400" b="1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38" name="그룹 137"/>
          <p:cNvGrpSpPr/>
          <p:nvPr/>
        </p:nvGrpSpPr>
        <p:grpSpPr>
          <a:xfrm>
            <a:off x="4857878" y="2083325"/>
            <a:ext cx="3992631" cy="3280529"/>
            <a:chOff x="4782462" y="1970201"/>
            <a:chExt cx="3992631" cy="3280529"/>
          </a:xfrm>
        </p:grpSpPr>
        <p:sp>
          <p:nvSpPr>
            <p:cNvPr id="88" name="타원 87"/>
            <p:cNvSpPr/>
            <p:nvPr/>
          </p:nvSpPr>
          <p:spPr>
            <a:xfrm>
              <a:off x="5839743" y="2940735"/>
              <a:ext cx="1848675" cy="131155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254000" sx="107000" sy="107000" algn="ctr" rotWithShape="0">
                <a:schemeClr val="accent3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ko-KR" altLang="en-US" sz="1500" dirty="0" smtClean="0">
                  <a:latin typeface="HY헤드라인M" pitchFamily="18" charset="-127"/>
                  <a:ea typeface="HY헤드라인M" pitchFamily="18" charset="-127"/>
                </a:rPr>
                <a:t>폐자원</a:t>
              </a:r>
              <a:endParaRPr lang="en-US" altLang="ko-KR" sz="150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lnSpc>
                  <a:spcPts val="2500"/>
                </a:lnSpc>
              </a:pPr>
              <a:r>
                <a:rPr lang="ko-KR" altLang="en-US" sz="1500" dirty="0" smtClean="0">
                  <a:latin typeface="HY헤드라인M" pitchFamily="18" charset="-127"/>
                  <a:ea typeface="HY헤드라인M" pitchFamily="18" charset="-127"/>
                </a:rPr>
                <a:t>종합관리</a:t>
              </a:r>
              <a:endParaRPr lang="en-US" altLang="ko-KR" sz="150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lnSpc>
                  <a:spcPts val="2500"/>
                </a:lnSpc>
              </a:pPr>
              <a:r>
                <a:rPr lang="ko-KR" altLang="en-US" sz="1500" dirty="0" smtClean="0">
                  <a:latin typeface="HY헤드라인M" pitchFamily="18" charset="-127"/>
                  <a:ea typeface="HY헤드라인M" pitchFamily="18" charset="-127"/>
                </a:rPr>
                <a:t>시스템</a:t>
              </a:r>
              <a:endParaRPr lang="en-US" altLang="ko-KR" sz="1500" dirty="0" smtClean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9" name="타원 88"/>
            <p:cNvSpPr/>
            <p:nvPr/>
          </p:nvSpPr>
          <p:spPr>
            <a:xfrm>
              <a:off x="4782462" y="2491233"/>
              <a:ext cx="925777" cy="938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2781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고형연료</a:t>
              </a:r>
              <a:endPara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0" name="타원 89"/>
            <p:cNvSpPr/>
            <p:nvPr/>
          </p:nvSpPr>
          <p:spPr>
            <a:xfrm>
              <a:off x="7882176" y="3788616"/>
              <a:ext cx="886362" cy="86966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2781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매립가스</a:t>
              </a:r>
            </a:p>
          </p:txBody>
        </p:sp>
        <p:sp>
          <p:nvSpPr>
            <p:cNvPr id="115" name="타원 114"/>
            <p:cNvSpPr/>
            <p:nvPr/>
          </p:nvSpPr>
          <p:spPr>
            <a:xfrm>
              <a:off x="6315959" y="1970201"/>
              <a:ext cx="895545" cy="8107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2781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바이오</a:t>
              </a:r>
              <a:endPara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가스</a:t>
              </a:r>
              <a:endPara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6" name="타원 115"/>
            <p:cNvSpPr/>
            <p:nvPr/>
          </p:nvSpPr>
          <p:spPr>
            <a:xfrm>
              <a:off x="7849316" y="2513224"/>
              <a:ext cx="925777" cy="938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2781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바이오</a:t>
              </a:r>
              <a:endPara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매스</a:t>
              </a:r>
              <a:endPara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7" name="타원 116"/>
            <p:cNvSpPr/>
            <p:nvPr/>
          </p:nvSpPr>
          <p:spPr>
            <a:xfrm>
              <a:off x="6318892" y="4421171"/>
              <a:ext cx="911469" cy="8295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2781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소각여열</a:t>
              </a:r>
            </a:p>
          </p:txBody>
        </p:sp>
        <p:sp>
          <p:nvSpPr>
            <p:cNvPr id="118" name="타원 117"/>
            <p:cNvSpPr/>
            <p:nvPr/>
          </p:nvSpPr>
          <p:spPr>
            <a:xfrm>
              <a:off x="4802887" y="3803130"/>
              <a:ext cx="925777" cy="9381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2781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수입</a:t>
              </a:r>
              <a:endPara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폐자원</a:t>
              </a:r>
              <a:endPara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cxnSp>
          <p:nvCxnSpPr>
            <p:cNvPr id="120" name="직선 화살표 연결선 119"/>
            <p:cNvCxnSpPr/>
            <p:nvPr/>
          </p:nvCxnSpPr>
          <p:spPr>
            <a:xfrm>
              <a:off x="5665509" y="3186260"/>
              <a:ext cx="282804" cy="10369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화살표 연결선 121"/>
            <p:cNvCxnSpPr/>
            <p:nvPr/>
          </p:nvCxnSpPr>
          <p:spPr>
            <a:xfrm flipV="1">
              <a:off x="5712643" y="3949831"/>
              <a:ext cx="292231" cy="15082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화살표 연결선 123"/>
            <p:cNvCxnSpPr/>
            <p:nvPr/>
          </p:nvCxnSpPr>
          <p:spPr>
            <a:xfrm rot="10800000" flipV="1">
              <a:off x="7607431" y="3205112"/>
              <a:ext cx="282804" cy="12254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화살표 연결선 125"/>
            <p:cNvCxnSpPr/>
            <p:nvPr/>
          </p:nvCxnSpPr>
          <p:spPr>
            <a:xfrm rot="10800000">
              <a:off x="7588578" y="3912124"/>
              <a:ext cx="311085" cy="16968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화살표 연결선 127"/>
            <p:cNvCxnSpPr>
              <a:stCxn id="115" idx="4"/>
              <a:endCxn id="88" idx="0"/>
            </p:cNvCxnSpPr>
            <p:nvPr/>
          </p:nvCxnSpPr>
          <p:spPr>
            <a:xfrm rot="16200000" flipH="1">
              <a:off x="6683992" y="2860646"/>
              <a:ext cx="159828" cy="34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화살표 연결선 129"/>
            <p:cNvCxnSpPr>
              <a:stCxn id="117" idx="0"/>
              <a:endCxn id="88" idx="4"/>
            </p:cNvCxnSpPr>
            <p:nvPr/>
          </p:nvCxnSpPr>
          <p:spPr>
            <a:xfrm rot="16200000" flipV="1">
              <a:off x="6684916" y="4331460"/>
              <a:ext cx="168877" cy="1054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그룹 156"/>
          <p:cNvGrpSpPr/>
          <p:nvPr/>
        </p:nvGrpSpPr>
        <p:grpSpPr>
          <a:xfrm>
            <a:off x="238743" y="2256364"/>
            <a:ext cx="3974070" cy="2811558"/>
            <a:chOff x="238743" y="2256364"/>
            <a:chExt cx="3974070" cy="2811558"/>
          </a:xfrm>
        </p:grpSpPr>
        <p:grpSp>
          <p:nvGrpSpPr>
            <p:cNvPr id="108" name="그룹 107"/>
            <p:cNvGrpSpPr/>
            <p:nvPr/>
          </p:nvGrpSpPr>
          <p:grpSpPr>
            <a:xfrm>
              <a:off x="238743" y="2256364"/>
              <a:ext cx="3968747" cy="2811558"/>
              <a:chOff x="172754" y="1838063"/>
              <a:chExt cx="4286121" cy="2849478"/>
            </a:xfrm>
          </p:grpSpPr>
          <p:sp>
            <p:nvSpPr>
              <p:cNvPr id="16" name="타원 15"/>
              <p:cNvSpPr/>
              <p:nvPr/>
            </p:nvSpPr>
            <p:spPr>
              <a:xfrm>
                <a:off x="1385736" y="2733764"/>
                <a:ext cx="2102178" cy="1418362"/>
              </a:xfrm>
              <a:prstGeom prst="ellipse">
                <a:avLst/>
              </a:prstGeom>
              <a:solidFill>
                <a:srgbClr val="038F14"/>
              </a:solidFill>
              <a:ln>
                <a:noFill/>
              </a:ln>
              <a:effectLst>
                <a:outerShdw blurRad="254000" sx="107000" sy="107000" algn="ctr" rotWithShape="0">
                  <a:schemeClr val="accent3">
                    <a:lumMod val="50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500"/>
                  </a:lnSpc>
                </a:pPr>
                <a:r>
                  <a:rPr lang="ko-KR" altLang="en-US" sz="1500" dirty="0" smtClean="0">
                    <a:latin typeface="HY헤드라인M" pitchFamily="18" charset="-127"/>
                    <a:ea typeface="HY헤드라인M" pitchFamily="18" charset="-127"/>
                  </a:rPr>
                  <a:t>고형연료제품 정보관리시스템</a:t>
                </a:r>
                <a:endParaRPr lang="en-US" altLang="ko-KR" sz="1500" dirty="0" smtClean="0">
                  <a:latin typeface="HY헤드라인M" pitchFamily="18" charset="-127"/>
                  <a:ea typeface="HY헤드라인M" pitchFamily="18" charset="-127"/>
                </a:endParaRPr>
              </a:p>
              <a:p>
                <a:pPr algn="ctr">
                  <a:lnSpc>
                    <a:spcPts val="2500"/>
                  </a:lnSpc>
                </a:pPr>
                <a:r>
                  <a:rPr lang="en-US" altLang="ko-KR" sz="1200" dirty="0" smtClean="0">
                    <a:latin typeface="HY헤드라인M" pitchFamily="18" charset="-127"/>
                    <a:ea typeface="HY헤드라인M" pitchFamily="18" charset="-127"/>
                  </a:rPr>
                  <a:t>(</a:t>
                </a:r>
                <a:r>
                  <a:rPr lang="ko-KR" altLang="en-US" sz="1200" dirty="0" smtClean="0">
                    <a:latin typeface="HY헤드라인M" pitchFamily="18" charset="-127"/>
                    <a:ea typeface="HY헤드라인M" pitchFamily="18" charset="-127"/>
                  </a:rPr>
                  <a:t>한국환경공단</a:t>
                </a:r>
                <a:r>
                  <a:rPr lang="en-US" altLang="ko-KR" sz="1200" dirty="0" smtClean="0">
                    <a:latin typeface="HY헤드라인M" pitchFamily="18" charset="-127"/>
                    <a:ea typeface="HY헤드라인M" pitchFamily="18" charset="-127"/>
                  </a:rPr>
                  <a:t>)</a:t>
                </a:r>
                <a:endParaRPr lang="ko-KR" altLang="en-US" sz="1200" dirty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172754" y="1838063"/>
                <a:ext cx="1052726" cy="101456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2781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ko-KR" altLang="en-US" sz="1200" dirty="0" smtClean="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rPr>
                  <a:t>고형연료</a:t>
                </a:r>
                <a:endParaRPr lang="en-US" altLang="ko-KR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endParaRPr>
              </a:p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ko-KR" altLang="en-US" sz="1200" dirty="0" smtClean="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rPr>
                  <a:t>제조자</a:t>
                </a:r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3450969" y="3742441"/>
                <a:ext cx="1007906" cy="9404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2781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ko-KR" altLang="en-US" sz="1200" dirty="0" smtClean="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rPr>
                  <a:t>지방</a:t>
                </a:r>
                <a:endParaRPr lang="en-US" altLang="ko-KR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endParaRPr>
              </a:p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ko-KR" altLang="en-US" sz="1200" dirty="0" smtClean="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rPr>
                  <a:t>자치단체</a:t>
                </a:r>
              </a:p>
            </p:txBody>
          </p:sp>
          <p:grpSp>
            <p:nvGrpSpPr>
              <p:cNvPr id="23" name="그룹 20"/>
              <p:cNvGrpSpPr/>
              <p:nvPr/>
            </p:nvGrpSpPr>
            <p:grpSpPr>
              <a:xfrm>
                <a:off x="221773" y="3693563"/>
                <a:ext cx="1050841" cy="993978"/>
                <a:chOff x="1196008" y="3161668"/>
                <a:chExt cx="2592288" cy="1296144"/>
              </a:xfrm>
            </p:grpSpPr>
            <p:sp>
              <p:nvSpPr>
                <p:cNvPr id="24" name="타원 23"/>
                <p:cNvSpPr/>
                <p:nvPr/>
              </p:nvSpPr>
              <p:spPr>
                <a:xfrm>
                  <a:off x="1196008" y="3161668"/>
                  <a:ext cx="2592288" cy="129614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27810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spcBef>
                      <a:spcPct val="50000"/>
                    </a:spcBef>
                  </a:pPr>
                  <a:endParaRPr lang="en-US" altLang="ko-KR" sz="1600" b="1" dirty="0" smtClean="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376829" y="3457865"/>
                  <a:ext cx="2199314" cy="315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ct val="50000"/>
                    </a:spcBef>
                  </a:pPr>
                  <a:r>
                    <a:rPr lang="ko-KR" altLang="en-US" sz="1200" dirty="0" smtClean="0">
                      <a:latin typeface="HY견고딕" pitchFamily="18" charset="-127"/>
                      <a:ea typeface="HY견고딕" pitchFamily="18" charset="-127"/>
                    </a:rPr>
                    <a:t>환경부</a:t>
                  </a:r>
                  <a:endParaRPr lang="en-US" altLang="ko-KR" sz="1200" dirty="0" smtClean="0"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sp>
            <p:nvSpPr>
              <p:cNvPr id="53" name="TextBox 3"/>
              <p:cNvSpPr txBox="1">
                <a:spLocks noChangeArrowheads="1"/>
              </p:cNvSpPr>
              <p:nvPr/>
            </p:nvSpPr>
            <p:spPr bwMode="auto">
              <a:xfrm>
                <a:off x="1311146" y="2460092"/>
                <a:ext cx="611458" cy="265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0" lang="en-US" altLang="ko-KR" sz="11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(</a:t>
                </a:r>
                <a:r>
                  <a:rPr kumimoji="0" lang="ko-KR" altLang="en-US" sz="11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현황</a:t>
                </a:r>
                <a:r>
                  <a:rPr kumimoji="0" lang="en-US" altLang="ko-KR" sz="11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kumimoji="0" lang="ko-KR" altLang="en-US" sz="11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55" name="직선 화살표 연결선 54"/>
              <p:cNvCxnSpPr>
                <a:endCxn id="16" idx="1"/>
              </p:cNvCxnSpPr>
              <p:nvPr/>
            </p:nvCxnSpPr>
            <p:spPr>
              <a:xfrm>
                <a:off x="1167139" y="2570314"/>
                <a:ext cx="526453" cy="371168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화살표 연결선 57"/>
              <p:cNvCxnSpPr/>
              <p:nvPr/>
            </p:nvCxnSpPr>
            <p:spPr>
              <a:xfrm rot="10800000" flipV="1">
                <a:off x="3009840" y="2560759"/>
                <a:ext cx="447945" cy="315280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3"/>
              <p:cNvSpPr txBox="1">
                <a:spLocks noChangeArrowheads="1"/>
              </p:cNvSpPr>
              <p:nvPr/>
            </p:nvSpPr>
            <p:spPr bwMode="auto">
              <a:xfrm>
                <a:off x="2697327" y="2432742"/>
                <a:ext cx="611458" cy="265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0" lang="en-US" altLang="ko-KR" sz="11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(</a:t>
                </a:r>
                <a:r>
                  <a:rPr kumimoji="0" lang="ko-KR" altLang="en-US" sz="11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현황</a:t>
                </a:r>
                <a:r>
                  <a:rPr kumimoji="0" lang="en-US" altLang="ko-KR" sz="11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kumimoji="0" lang="ko-KR" altLang="en-US" sz="11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65" name="직선 화살표 연결선 64"/>
              <p:cNvCxnSpPr>
                <a:stCxn id="24" idx="6"/>
                <a:endCxn id="16" idx="3"/>
              </p:cNvCxnSpPr>
              <p:nvPr/>
            </p:nvCxnSpPr>
            <p:spPr>
              <a:xfrm flipV="1">
                <a:off x="1272613" y="3944411"/>
                <a:ext cx="420979" cy="24614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3"/>
              <p:cNvSpPr txBox="1">
                <a:spLocks noChangeArrowheads="1"/>
              </p:cNvSpPr>
              <p:nvPr/>
            </p:nvSpPr>
            <p:spPr bwMode="auto">
              <a:xfrm>
                <a:off x="1246349" y="4166382"/>
                <a:ext cx="959428" cy="265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0" lang="en-US" altLang="ko-KR" sz="11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(</a:t>
                </a:r>
                <a:r>
                  <a:rPr kumimoji="0" lang="ko-KR" altLang="en-US" sz="11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제도</a:t>
                </a:r>
                <a:r>
                  <a:rPr kumimoji="0" lang="en-US" altLang="ko-KR" sz="11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돋움"/>
                    <a:ea typeface="돋움"/>
                  </a:rPr>
                  <a:t>·</a:t>
                </a:r>
                <a:r>
                  <a:rPr kumimoji="0" lang="ko-KR" altLang="en-US" sz="11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돋움"/>
                    <a:ea typeface="돋움"/>
                  </a:rPr>
                  <a:t>법령</a:t>
                </a:r>
                <a:r>
                  <a:rPr kumimoji="0" lang="en-US" altLang="ko-KR" sz="11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kumimoji="0" lang="ko-KR" altLang="en-US" sz="11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71" name="직선 화살표 연결선 70"/>
              <p:cNvCxnSpPr/>
              <p:nvPr/>
            </p:nvCxnSpPr>
            <p:spPr>
              <a:xfrm rot="10800000">
                <a:off x="2979295" y="4003404"/>
                <a:ext cx="458129" cy="238849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3"/>
              <p:cNvSpPr txBox="1">
                <a:spLocks noChangeArrowheads="1"/>
              </p:cNvSpPr>
              <p:nvPr/>
            </p:nvSpPr>
            <p:spPr bwMode="auto">
              <a:xfrm>
                <a:off x="2545055" y="4187185"/>
                <a:ext cx="916147" cy="465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ts val="1500"/>
                  </a:lnSpc>
                  <a:defRPr/>
                </a:pPr>
                <a:r>
                  <a:rPr kumimoji="0" lang="en-US" altLang="ko-KR" sz="11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(</a:t>
                </a:r>
                <a:r>
                  <a:rPr kumimoji="0" lang="ko-KR" altLang="en-US" sz="11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인</a:t>
                </a:r>
                <a:r>
                  <a:rPr kumimoji="0" lang="en-US" altLang="ko-KR" sz="11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돋움"/>
                    <a:ea typeface="돋움"/>
                  </a:rPr>
                  <a:t>·</a:t>
                </a:r>
                <a:r>
                  <a:rPr kumimoji="0" lang="ko-KR" altLang="en-US" sz="11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돋움"/>
                    <a:ea typeface="돋움"/>
                  </a:rPr>
                  <a:t>허가</a:t>
                </a:r>
                <a:r>
                  <a:rPr kumimoji="0" lang="en-US" altLang="ko-KR" sz="11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)</a:t>
                </a:r>
              </a:p>
              <a:p>
                <a:pPr>
                  <a:lnSpc>
                    <a:spcPts val="1500"/>
                  </a:lnSpc>
                  <a:defRPr/>
                </a:pPr>
                <a:r>
                  <a:rPr kumimoji="0" lang="en-US" altLang="ko-KR" sz="11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(</a:t>
                </a:r>
                <a:r>
                  <a:rPr kumimoji="0" lang="ko-KR" altLang="en-US" sz="11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행정처분</a:t>
                </a:r>
                <a:r>
                  <a:rPr kumimoji="0" lang="en-US" altLang="ko-KR" sz="11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kumimoji="0" lang="ko-KR" altLang="en-US" sz="11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51" name="타원 150"/>
            <p:cNvSpPr/>
            <p:nvPr/>
          </p:nvSpPr>
          <p:spPr>
            <a:xfrm>
              <a:off x="3238038" y="2257941"/>
              <a:ext cx="974775" cy="10010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2781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고형연료</a:t>
              </a:r>
              <a:endParaRPr lang="en-US" altLang="ko-KR" sz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</a:rPr>
                <a:t>사용자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6"/>
          <p:cNvGrpSpPr/>
          <p:nvPr/>
        </p:nvGrpSpPr>
        <p:grpSpPr>
          <a:xfrm>
            <a:off x="103697" y="1077362"/>
            <a:ext cx="8908329" cy="5540721"/>
            <a:chOff x="297712" y="1050202"/>
            <a:chExt cx="8548576" cy="5233639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42" name="Line 51"/>
          <p:cNvSpPr>
            <a:spLocks noChangeShapeType="1"/>
          </p:cNvSpPr>
          <p:nvPr/>
        </p:nvSpPr>
        <p:spPr bwMode="auto">
          <a:xfrm>
            <a:off x="4264118" y="900285"/>
            <a:ext cx="0" cy="46355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/>
          </a:ln>
          <a:effectLst>
            <a:prstShdw prst="shdw18" dist="17961" dir="13500000">
              <a:srgbClr val="009999">
                <a:gamma/>
                <a:shade val="60000"/>
                <a:invGamma/>
                <a:alpha val="50000"/>
              </a:srgbClr>
            </a:prst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43" name="Picture 49" descr="소제목바_3"/>
          <p:cNvPicPr>
            <a:picLocks noChangeAspect="1" noChangeArrowheads="1"/>
          </p:cNvPicPr>
          <p:nvPr/>
        </p:nvPicPr>
        <p:blipFill>
          <a:blip r:embed="rId2" cstate="print"/>
          <a:srcRect l="7887" r="76543"/>
          <a:stretch>
            <a:fillRect/>
          </a:stretch>
        </p:blipFill>
        <p:spPr bwMode="auto">
          <a:xfrm>
            <a:off x="1729212" y="885997"/>
            <a:ext cx="517120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9" descr="소제목바_3"/>
          <p:cNvPicPr>
            <a:picLocks noChangeAspect="1" noChangeArrowheads="1"/>
          </p:cNvPicPr>
          <p:nvPr/>
        </p:nvPicPr>
        <p:blipFill>
          <a:blip r:embed="rId2" cstate="print"/>
          <a:srcRect r="76543"/>
          <a:stretch>
            <a:fillRect/>
          </a:stretch>
        </p:blipFill>
        <p:spPr bwMode="auto">
          <a:xfrm>
            <a:off x="562305" y="885997"/>
            <a:ext cx="132988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897273" y="946150"/>
            <a:ext cx="6022001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latinLnBrk="0">
              <a:defRPr/>
            </a:pPr>
            <a:r>
              <a:rPr kumimoji="0" lang="en-US" altLang="ko-KR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3.</a:t>
            </a:r>
            <a:r>
              <a:rPr kumimoji="0" lang="ko-KR" alt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폐자원 에너지화 촉진을 위한 법령 제</a:t>
            </a:r>
            <a:r>
              <a:rPr kumimoji="0" lang="en-US" altLang="ko-KR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돋움"/>
                <a:ea typeface="돋움"/>
              </a:rPr>
              <a:t>·</a:t>
            </a:r>
            <a:r>
              <a:rPr kumimoji="0" lang="ko-KR" alt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개정</a:t>
            </a:r>
            <a:endParaRPr kumimoji="0" lang="en-US" altLang="ko-KR" sz="20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크리스탈M"/>
              <a:ea typeface="HY크리스탈M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376187" y="1696383"/>
            <a:ext cx="8319135" cy="17632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471053" y="2086726"/>
            <a:ext cx="8368373" cy="116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t" anchorCtr="0"/>
          <a:lstStyle/>
          <a:p>
            <a:pPr marL="263525" indent="-263525" algn="just">
              <a:lnSpc>
                <a:spcPct val="150000"/>
              </a:lnSpc>
              <a:buBlip>
                <a:blip r:embed="rId3"/>
              </a:buBlip>
            </a:pP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폐자원 에너지화는 폐기물 처리 및 재활용과는 다른 시각에서의 접근 필요</a:t>
            </a: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3525" indent="-263525" algn="just"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- 『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폐기물관리법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』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『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자원의 절약과 재활용촉진에 관한 법률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』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체계에선 폐자원의 </a:t>
            </a:r>
            <a:endParaRPr lang="en-US" altLang="ko-KR" sz="16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3525" indent="-263525" algn="just"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에너지화 촉진 정책 추진 제약</a:t>
            </a:r>
            <a:endParaRPr lang="en-US" altLang="ko-KR" sz="16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376433" y="1624375"/>
            <a:ext cx="8353425" cy="432000"/>
          </a:xfrm>
          <a:prstGeom prst="roundRect">
            <a:avLst/>
          </a:prstGeom>
          <a:solidFill>
            <a:srgbClr val="04A017"/>
          </a:solidFill>
          <a:ln>
            <a:solidFill>
              <a:schemeClr val="bg1"/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◈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문제점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376433" y="3716391"/>
            <a:ext cx="8319135" cy="13175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/>
          </a:p>
        </p:txBody>
      </p:sp>
      <p:sp>
        <p:nvSpPr>
          <p:cNvPr id="57" name="모서리가 둥근 직사각형 56"/>
          <p:cNvSpPr/>
          <p:nvPr/>
        </p:nvSpPr>
        <p:spPr>
          <a:xfrm>
            <a:off x="376679" y="3644384"/>
            <a:ext cx="8353425" cy="432000"/>
          </a:xfrm>
          <a:prstGeom prst="roundRect">
            <a:avLst/>
          </a:prstGeom>
          <a:solidFill>
            <a:srgbClr val="04A017"/>
          </a:solidFill>
          <a:ln>
            <a:solidFill>
              <a:schemeClr val="bg1"/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◈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주요내용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484551" y="4104928"/>
            <a:ext cx="8245060" cy="712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t" anchorCtr="0"/>
          <a:lstStyle/>
          <a:p>
            <a:pPr marL="263525" indent="-263525" algn="just">
              <a:lnSpc>
                <a:spcPct val="150000"/>
              </a:lnSpc>
              <a:buBlip>
                <a:blip r:embed="rId3"/>
              </a:buBlip>
            </a:pP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목적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정의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폐자원에너지화 사업에 따른 국가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지자체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국민의 의무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에너지화 </a:t>
            </a: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3525" indent="-263525" algn="just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정보관리센터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지원센터 설치근거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에너지사업자 관련 규정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지원시책 등을 규정</a:t>
            </a: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409742" y="5330581"/>
            <a:ext cx="8319135" cy="10325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474569" y="5735490"/>
            <a:ext cx="8255536" cy="62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t" anchorCtr="0"/>
          <a:lstStyle/>
          <a:p>
            <a:pPr marL="265113" indent="-265113" algn="just" fontAlgn="base">
              <a:lnSpc>
                <a:spcPct val="150000"/>
              </a:lnSpc>
              <a:buBlip>
                <a:blip r:embed="rId3"/>
              </a:buBlip>
            </a:pP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초안 확정 및 부처협의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(5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공청회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(8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법안 확정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및 입법 추진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(‘11.9~)</a:t>
            </a:r>
            <a:endParaRPr lang="ko-KR" altLang="en-US" sz="16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376435" y="5245103"/>
            <a:ext cx="8353425" cy="432048"/>
          </a:xfrm>
          <a:prstGeom prst="roundRect">
            <a:avLst/>
          </a:prstGeom>
          <a:solidFill>
            <a:srgbClr val="04A017"/>
          </a:solidFill>
          <a:ln>
            <a:solidFill>
              <a:schemeClr val="bg1"/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◈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추진계획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2" descr="26_ending_06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그림 3" descr="26_ending_0624.png"/>
          <p:cNvPicPr>
            <a:picLocks noChangeAspect="1"/>
          </p:cNvPicPr>
          <p:nvPr/>
        </p:nvPicPr>
        <p:blipFill>
          <a:blip r:embed="rId4" cstate="print"/>
          <a:srcRect l="5833" t="10001" r="3438" b="56805"/>
          <a:stretch>
            <a:fillRect/>
          </a:stretch>
        </p:blipFill>
        <p:spPr bwMode="auto">
          <a:xfrm>
            <a:off x="533400" y="685800"/>
            <a:ext cx="82962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297712" y="1050202"/>
            <a:ext cx="8548576" cy="5567881"/>
            <a:chOff x="297712" y="1050202"/>
            <a:chExt cx="8548576" cy="5233639"/>
          </a:xfrm>
        </p:grpSpPr>
        <p:sp>
          <p:nvSpPr>
            <p:cNvPr id="12" name="모서리가 둥근 직사각형 11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78465" y="1181167"/>
            <a:ext cx="8091376" cy="87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buBlip>
                <a:blip r:embed="rId2"/>
              </a:buBlip>
              <a:defRPr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대통령께서 건국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60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주년을 맞이한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경축사를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통해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『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저탄소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녹색성장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』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을 새로운 국가 비전으로 제시</a:t>
            </a:r>
            <a:r>
              <a:rPr lang="en-US" altLang="ko-KR" dirty="0" smtClean="0"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'08.8.15</a:t>
            </a:r>
            <a:r>
              <a:rPr lang="en-US" altLang="ko-KR" dirty="0" smtClean="0"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3412" y="196345"/>
            <a:ext cx="3530134" cy="4801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2800" dirty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크리스탈M" pitchFamily="18" charset="-127"/>
                <a:ea typeface="HY헤드라인M" pitchFamily="18" charset="-127"/>
                <a:cs typeface="Times New Roman" pitchFamily="18" charset="0"/>
              </a:rPr>
              <a:t>Ⅰ</a:t>
            </a:r>
            <a:r>
              <a:rPr lang="en-US" altLang="ko-KR" sz="2800" dirty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크리스탈M" pitchFamily="18" charset="-127"/>
                <a:ea typeface="HY헤드라인M" pitchFamily="18" charset="-127"/>
              </a:rPr>
              <a:t>. </a:t>
            </a:r>
            <a:r>
              <a:rPr lang="ko-KR" altLang="en-US" sz="2800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크리스탈M" pitchFamily="18" charset="-127"/>
                <a:ea typeface="HY헤드라인M" pitchFamily="18" charset="-127"/>
              </a:rPr>
              <a:t>추진배경 및 목표</a:t>
            </a:r>
            <a:endParaRPr lang="en-US" altLang="ko-KR" sz="2800" dirty="0">
              <a:ln w="10160">
                <a:solidFill>
                  <a:schemeClr val="bg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Y크리스탈M" pitchFamily="18" charset="-127"/>
              <a:ea typeface="HY헤드라인M" pitchFamily="18" charset="-127"/>
            </a:endParaRP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478465" y="2170005"/>
            <a:ext cx="80913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buBlip>
                <a:blip r:embed="rId2"/>
              </a:buBlip>
              <a:defRPr/>
            </a:pP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저탄소에너지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생산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ㆍ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보급을 위한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『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폐자원 및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바이오매스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에너지 대책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』 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실행계획 발표</a:t>
            </a:r>
            <a:r>
              <a:rPr lang="en-US" altLang="ko-KR" dirty="0" smtClean="0"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2009.7,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환경부외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개 부처</a:t>
            </a:r>
            <a:r>
              <a:rPr lang="en-US" altLang="ko-KR" dirty="0" smtClean="0"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478465" y="3158840"/>
            <a:ext cx="8091376" cy="8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'13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년까지의 국가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보급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목표율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3.78%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달성을 위해 폐자원 및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바이오매스로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목표율의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83.9%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에 해당하는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3.17%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실현</a:t>
            </a:r>
            <a:endParaRPr lang="en-US" altLang="ko-KR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49" name="_x78922256" descr="EMB00000b240359"/>
          <p:cNvPicPr>
            <a:picLocks noChangeAspect="1" noChangeArrowheads="1"/>
          </p:cNvPicPr>
          <p:nvPr/>
        </p:nvPicPr>
        <p:blipFill>
          <a:blip r:embed="rId3" cstate="print"/>
          <a:srcRect r="95" b="276"/>
          <a:stretch>
            <a:fillRect/>
          </a:stretch>
        </p:blipFill>
        <p:spPr bwMode="auto">
          <a:xfrm>
            <a:off x="734218" y="4110269"/>
            <a:ext cx="7675563" cy="2453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sub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32" descr="0505"/>
          <p:cNvPicPr>
            <a:picLocks noChangeAspect="1" noChangeArrowheads="1"/>
          </p:cNvPicPr>
          <p:nvPr/>
        </p:nvPicPr>
        <p:blipFill>
          <a:blip r:embed="rId4" cstate="print"/>
          <a:srcRect l="11670"/>
          <a:stretch>
            <a:fillRect/>
          </a:stretch>
        </p:blipFill>
        <p:spPr bwMode="auto">
          <a:xfrm>
            <a:off x="0" y="1588"/>
            <a:ext cx="7620000" cy="6856412"/>
          </a:xfrm>
          <a:prstGeom prst="rect">
            <a:avLst/>
          </a:prstGeom>
          <a:noFill/>
        </p:spPr>
      </p:pic>
      <p:pic>
        <p:nvPicPr>
          <p:cNvPr id="63" name="Picture 12" descr="바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625" y="2062809"/>
            <a:ext cx="60483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3213100" y="2245372"/>
            <a:ext cx="3962944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가연성폐기물 </a:t>
            </a:r>
            <a:r>
              <a:rPr lang="ko-KR" alt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에너지화사업</a:t>
            </a:r>
            <a:endParaRPr lang="ko-KR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9" name="Rectangle 14"/>
          <p:cNvSpPr>
            <a:spLocks noChangeArrowheads="1"/>
          </p:cNvSpPr>
          <p:nvPr/>
        </p:nvSpPr>
        <p:spPr bwMode="auto">
          <a:xfrm>
            <a:off x="2209800" y="2188222"/>
            <a:ext cx="58702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크리스탈M"/>
                <a:ea typeface="HY크리스탈M"/>
                <a:cs typeface="Times New Roman" pitchFamily="18" charset="0"/>
              </a:rPr>
              <a:t>Ⅱ</a:t>
            </a:r>
            <a:endParaRPr lang="en-US" altLang="ko-KR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-윤명조150"/>
              <a:cs typeface="Times New Roman" pitchFamily="18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205873" y="2982444"/>
            <a:ext cx="693812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에너지화 사업의 위치</a:t>
            </a:r>
            <a:endParaRPr lang="en-US" altLang="ko-KR" sz="20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에너지화 사업 대상 폐기물</a:t>
            </a:r>
            <a:endParaRPr lang="en-US" altLang="ko-KR" sz="20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에너지화 시설 설치 지원</a:t>
            </a:r>
            <a:endParaRPr lang="en-US" altLang="ko-KR" sz="20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기대효과</a:t>
            </a:r>
            <a:endParaRPr lang="en-US" altLang="ko-KR" sz="20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참고자료 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외국의 가연성폐기물 </a:t>
            </a:r>
            <a:r>
              <a:rPr lang="ko-KR" altLang="en-US" sz="2000" dirty="0" err="1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에너지화사업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&gt;</a:t>
            </a:r>
            <a:endParaRPr lang="en-US" altLang="ko-KR" sz="2000" dirty="0">
              <a:solidFill>
                <a:schemeClr val="accent6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그룹 46"/>
          <p:cNvGrpSpPr/>
          <p:nvPr/>
        </p:nvGrpSpPr>
        <p:grpSpPr>
          <a:xfrm>
            <a:off x="297712" y="1077362"/>
            <a:ext cx="8548576" cy="5540721"/>
            <a:chOff x="297712" y="1050202"/>
            <a:chExt cx="8548576" cy="5233639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53412" y="196345"/>
            <a:ext cx="5325496" cy="4801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2800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크리스탈M" pitchFamily="18" charset="-127"/>
                <a:ea typeface="HY헤드라인M" pitchFamily="18" charset="-127"/>
                <a:cs typeface="Times New Roman" pitchFamily="18" charset="0"/>
              </a:rPr>
              <a:t>Ⅱ. </a:t>
            </a:r>
            <a:r>
              <a:rPr lang="ko-KR" altLang="en-US" sz="2800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크리스탈M" pitchFamily="18" charset="-127"/>
                <a:ea typeface="HY헤드라인M" pitchFamily="18" charset="-127"/>
                <a:cs typeface="Times New Roman" pitchFamily="18" charset="0"/>
              </a:rPr>
              <a:t>가연성폐기물 에너지화 사업</a:t>
            </a:r>
            <a:endParaRPr lang="en-US" altLang="ko-KR" sz="2800" dirty="0">
              <a:ln w="10160">
                <a:solidFill>
                  <a:schemeClr val="bg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Y크리스탈M" pitchFamily="18" charset="-127"/>
              <a:ea typeface="HY헤드라인M" pitchFamily="18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756890" y="1844313"/>
            <a:ext cx="7317067" cy="4468937"/>
            <a:chOff x="2478685" y="2320969"/>
            <a:chExt cx="6159031" cy="3887788"/>
          </a:xfrm>
        </p:grpSpPr>
        <p:grpSp>
          <p:nvGrpSpPr>
            <p:cNvPr id="27" name="그룹 26"/>
            <p:cNvGrpSpPr/>
            <p:nvPr/>
          </p:nvGrpSpPr>
          <p:grpSpPr>
            <a:xfrm>
              <a:off x="2478685" y="2320969"/>
              <a:ext cx="6159031" cy="3887788"/>
              <a:chOff x="2449501" y="2320969"/>
              <a:chExt cx="6159031" cy="3887788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49501" y="2320969"/>
                <a:ext cx="4983596" cy="3887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Box 8"/>
              <p:cNvSpPr txBox="1">
                <a:spLocks noChangeArrowheads="1"/>
              </p:cNvSpPr>
              <p:nvPr/>
            </p:nvSpPr>
            <p:spPr bwMode="auto">
              <a:xfrm>
                <a:off x="7296815" y="2679744"/>
                <a:ext cx="846283" cy="2945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ko-KR" altLang="en-US" sz="1600" dirty="0" smtClean="0">
                    <a:latin typeface="맑은 고딕" pitchFamily="50" charset="-127"/>
                    <a:ea typeface="맑은 고딕" pitchFamily="50" charset="-127"/>
                  </a:rPr>
                  <a:t>발생저감</a:t>
                </a:r>
                <a:endParaRPr kumimoji="0" lang="ko-KR" altLang="en-US" sz="16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1" name="TextBox 9"/>
              <p:cNvSpPr txBox="1">
                <a:spLocks noChangeArrowheads="1"/>
              </p:cNvSpPr>
              <p:nvPr/>
            </p:nvSpPr>
            <p:spPr bwMode="auto">
              <a:xfrm>
                <a:off x="7329569" y="3113132"/>
                <a:ext cx="673572" cy="2945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ko-KR" altLang="en-US" sz="1600" dirty="0" smtClean="0">
                    <a:latin typeface="맑은 고딕" pitchFamily="50" charset="-127"/>
                    <a:ea typeface="맑은 고딕" pitchFamily="50" charset="-127"/>
                  </a:rPr>
                  <a:t>재사용</a:t>
                </a:r>
                <a:endParaRPr kumimoji="0" lang="ko-KR" altLang="en-US" sz="16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2" name="TextBox 10"/>
              <p:cNvSpPr txBox="1">
                <a:spLocks noChangeArrowheads="1"/>
              </p:cNvSpPr>
              <p:nvPr/>
            </p:nvSpPr>
            <p:spPr bwMode="auto">
              <a:xfrm>
                <a:off x="7340177" y="3578784"/>
                <a:ext cx="780526" cy="3381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ko-KR" altLang="en-US" sz="1600" dirty="0">
                    <a:latin typeface="맑은 고딕" pitchFamily="50" charset="-127"/>
                    <a:ea typeface="맑은 고딕" pitchFamily="50" charset="-127"/>
                  </a:rPr>
                  <a:t>재이용</a:t>
                </a:r>
              </a:p>
            </p:txBody>
          </p:sp>
          <p:sp>
            <p:nvSpPr>
              <p:cNvPr id="33" name="TextBox 11"/>
              <p:cNvSpPr txBox="1">
                <a:spLocks noChangeArrowheads="1"/>
              </p:cNvSpPr>
              <p:nvPr/>
            </p:nvSpPr>
            <p:spPr bwMode="auto">
              <a:xfrm>
                <a:off x="7349950" y="4039683"/>
                <a:ext cx="673572" cy="2945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ko-KR" altLang="en-US" sz="1600" dirty="0" smtClean="0">
                    <a:latin typeface="맑은 고딕" pitchFamily="50" charset="-127"/>
                    <a:ea typeface="맑은 고딕" pitchFamily="50" charset="-127"/>
                  </a:rPr>
                  <a:t>재활용</a:t>
                </a:r>
                <a:endParaRPr kumimoji="0" lang="ko-KR" altLang="en-US" sz="16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4" name="TextBox 12"/>
              <p:cNvSpPr txBox="1">
                <a:spLocks noChangeArrowheads="1"/>
              </p:cNvSpPr>
              <p:nvPr/>
            </p:nvSpPr>
            <p:spPr bwMode="auto">
              <a:xfrm>
                <a:off x="7155886" y="4502194"/>
                <a:ext cx="1452646" cy="33813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ko-KR" altLang="en-US" sz="1600" dirty="0">
                    <a:latin typeface="맑은 고딕" pitchFamily="50" charset="-127"/>
                    <a:ea typeface="맑은 고딕" pitchFamily="50" charset="-127"/>
                  </a:rPr>
                  <a:t>에너지 재이용</a:t>
                </a:r>
              </a:p>
            </p:txBody>
          </p:sp>
          <p:sp>
            <p:nvSpPr>
              <p:cNvPr id="35" name="TextBox 13"/>
              <p:cNvSpPr txBox="1">
                <a:spLocks noChangeArrowheads="1"/>
              </p:cNvSpPr>
              <p:nvPr/>
            </p:nvSpPr>
            <p:spPr bwMode="auto">
              <a:xfrm>
                <a:off x="7214735" y="4933994"/>
                <a:ext cx="1210588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ko-KR" altLang="en-US" sz="1600" dirty="0" smtClean="0">
                    <a:latin typeface="맑은 고딕" pitchFamily="50" charset="-127"/>
                    <a:ea typeface="맑은 고딕" pitchFamily="50" charset="-127"/>
                  </a:rPr>
                  <a:t>소각</a:t>
                </a:r>
                <a:r>
                  <a:rPr kumimoji="0" lang="en-US" altLang="ko-KR" sz="1600" dirty="0" smtClean="0">
                    <a:latin typeface="HY크리스탈M"/>
                    <a:ea typeface="HY크리스탈M"/>
                  </a:rPr>
                  <a:t>·</a:t>
                </a:r>
                <a:r>
                  <a:rPr kumimoji="0" lang="ko-KR" altLang="en-US" sz="1600" dirty="0" smtClean="0">
                    <a:latin typeface="맑은 고딕" pitchFamily="50" charset="-127"/>
                    <a:ea typeface="맑은 고딕" pitchFamily="50" charset="-127"/>
                  </a:rPr>
                  <a:t>매립</a:t>
                </a:r>
                <a:endParaRPr kumimoji="0" lang="ko-KR" altLang="en-US" sz="160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36" name="TextBox 14"/>
            <p:cNvSpPr txBox="1">
              <a:spLocks noChangeArrowheads="1"/>
            </p:cNvSpPr>
            <p:nvPr/>
          </p:nvSpPr>
          <p:spPr bwMode="auto">
            <a:xfrm>
              <a:off x="2941976" y="2463844"/>
              <a:ext cx="1386053" cy="369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</a:rPr>
                <a:t>우선 정책적</a:t>
              </a:r>
            </a:p>
          </p:txBody>
        </p:sp>
        <p:sp>
          <p:nvSpPr>
            <p:cNvPr id="37" name="TextBox 15"/>
            <p:cNvSpPr txBox="1">
              <a:spLocks noChangeArrowheads="1"/>
            </p:cNvSpPr>
            <p:nvPr/>
          </p:nvSpPr>
          <p:spPr bwMode="auto">
            <a:xfrm>
              <a:off x="2819631" y="4913357"/>
              <a:ext cx="1386054" cy="368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dirty="0">
                  <a:latin typeface="맑은 고딕" pitchFamily="50" charset="-127"/>
                  <a:ea typeface="맑은 고딕" pitchFamily="50" charset="-127"/>
                </a:rPr>
                <a:t>최후 정책적</a:t>
              </a: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562305" y="885997"/>
            <a:ext cx="4009695" cy="495300"/>
            <a:chOff x="562305" y="885997"/>
            <a:chExt cx="4009695" cy="495300"/>
          </a:xfrm>
        </p:grpSpPr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43" name="Picture 49" descr="소제목바_3"/>
            <p:cNvPicPr>
              <a:picLocks noChangeAspect="1" noChangeArrowheads="1"/>
            </p:cNvPicPr>
            <p:nvPr/>
          </p:nvPicPr>
          <p:blipFill>
            <a:blip r:embed="rId3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252591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9" descr="소제목바_3"/>
            <p:cNvPicPr>
              <a:picLocks noChangeAspect="1" noChangeArrowheads="1"/>
            </p:cNvPicPr>
            <p:nvPr/>
          </p:nvPicPr>
          <p:blipFill>
            <a:blip r:embed="rId3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3674727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1. 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에너지화 사업의 위치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0"/>
          <p:cNvGrpSpPr/>
          <p:nvPr/>
        </p:nvGrpSpPr>
        <p:grpSpPr>
          <a:xfrm>
            <a:off x="297712" y="1050202"/>
            <a:ext cx="8548576" cy="5567881"/>
            <a:chOff x="297712" y="1050202"/>
            <a:chExt cx="8548576" cy="5233639"/>
          </a:xfrm>
        </p:grpSpPr>
        <p:sp>
          <p:nvSpPr>
            <p:cNvPr id="22" name="모서리가 둥근 직사각형 21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0" name="직사각형 9"/>
          <p:cNvSpPr/>
          <p:nvPr/>
        </p:nvSpPr>
        <p:spPr bwMode="auto">
          <a:xfrm>
            <a:off x="506890" y="1653014"/>
            <a:ext cx="8126745" cy="696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ko-KR" altLang="en-US" sz="1500" dirty="0">
              <a:solidFill>
                <a:srgbClr val="000000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69479" y="1700415"/>
            <a:ext cx="83300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매립 처리되던 생활폐기물</a:t>
            </a:r>
            <a:r>
              <a:rPr lang="en-US" altLang="ko-KR" dirty="0" smtClean="0">
                <a:solidFill>
                  <a:srgbClr val="002060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en-US" altLang="ko-KR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'09</a:t>
            </a:r>
            <a:r>
              <a:rPr lang="ko-KR" altLang="en-US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년 기준 총 발생량의 </a:t>
            </a:r>
            <a:r>
              <a:rPr lang="en-US" altLang="ko-KR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18.6%</a:t>
            </a:r>
            <a:r>
              <a:rPr lang="ko-KR" altLang="en-US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인 </a:t>
            </a:r>
            <a:r>
              <a:rPr lang="en-US" altLang="ko-KR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9,741</a:t>
            </a:r>
            <a:r>
              <a:rPr lang="ko-KR" altLang="en-US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톤</a:t>
            </a:r>
            <a:r>
              <a:rPr lang="en-US" altLang="ko-KR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dirty="0" smtClean="0">
                <a:solidFill>
                  <a:srgbClr val="002060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  <a:endParaRPr lang="ko-KR" altLang="en-US" sz="2400" dirty="0" smtClean="0">
              <a:solidFill>
                <a:srgbClr val="00206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12" name="Picture 9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265" y="1887350"/>
            <a:ext cx="314325" cy="3556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423" y="2582557"/>
            <a:ext cx="7953154" cy="333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그룹 25"/>
          <p:cNvGrpSpPr/>
          <p:nvPr/>
        </p:nvGrpSpPr>
        <p:grpSpPr>
          <a:xfrm>
            <a:off x="562305" y="885997"/>
            <a:ext cx="4054962" cy="495300"/>
            <a:chOff x="562305" y="885997"/>
            <a:chExt cx="3593177" cy="495300"/>
          </a:xfrm>
        </p:grpSpPr>
        <p:sp>
          <p:nvSpPr>
            <p:cNvPr id="17" name="Line 51"/>
            <p:cNvSpPr>
              <a:spLocks noChangeShapeType="1"/>
            </p:cNvSpPr>
            <p:nvPr/>
          </p:nvSpPr>
          <p:spPr bwMode="auto">
            <a:xfrm>
              <a:off x="4155482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18" name="Picture 49" descr="소제목바_3"/>
            <p:cNvPicPr>
              <a:picLocks noChangeAspect="1" noChangeArrowheads="1"/>
            </p:cNvPicPr>
            <p:nvPr/>
          </p:nvPicPr>
          <p:blipFill>
            <a:blip r:embed="rId4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241727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9" descr="소제목바_3"/>
            <p:cNvPicPr>
              <a:picLocks noChangeAspect="1" noChangeArrowheads="1"/>
            </p:cNvPicPr>
            <p:nvPr/>
          </p:nvPicPr>
          <p:blipFill>
            <a:blip r:embed="rId4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897274" y="946150"/>
            <a:ext cx="3783368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latinLnBrk="0">
              <a:defRPr/>
            </a:pPr>
            <a:r>
              <a:rPr kumimoji="0" lang="en-US" altLang="ko-KR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kumimoji="0" lang="ko-KR" alt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에너지화 사업 대상 폐기물</a:t>
            </a:r>
            <a:endParaRPr kumimoji="0" lang="ko-KR" altLang="en-US" sz="20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683000" y="3941762"/>
            <a:ext cx="101600" cy="1989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631767" y="6169049"/>
            <a:ext cx="7932822" cy="40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defRPr/>
            </a:pPr>
            <a:r>
              <a:rPr lang="en-US" altLang="ko-KR" sz="1600" dirty="0" smtClean="0">
                <a:latin typeface="HY크리스탈M"/>
                <a:ea typeface="HY크리스탈M"/>
              </a:rPr>
              <a:t>※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’09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년 생활폐기물 발생량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: 50,906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톤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일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1249377" y="3286428"/>
            <a:ext cx="2037031" cy="356886"/>
          </a:xfrm>
          <a:prstGeom prst="rect">
            <a:avLst/>
          </a:prstGeom>
          <a:solidFill>
            <a:srgbClr val="6666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매립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(18.6%)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855140" y="3284927"/>
            <a:ext cx="2037031" cy="35688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소각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(20.3%)</a:t>
            </a:r>
            <a:endParaRPr lang="ko-KR" altLang="en-US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990147" y="3283426"/>
            <a:ext cx="2037031" cy="35688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재활용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(61.1%)</a:t>
            </a:r>
            <a:endParaRPr lang="ko-KR" altLang="en-US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201468" y="4084086"/>
            <a:ext cx="2251869" cy="1714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ts val="3300"/>
              </a:lnSpc>
              <a:defRPr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폐기물처리비용 절감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ts val="3300"/>
              </a:lnSpc>
              <a:defRPr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에너지회수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화석연료대체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180975" indent="-180975">
              <a:lnSpc>
                <a:spcPts val="3300"/>
              </a:lnSpc>
              <a:defRPr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온실가스 감소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ts val="3300"/>
              </a:lnSpc>
              <a:defRPr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매립시설 수명연장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297712" y="1050202"/>
            <a:ext cx="8548576" cy="5567881"/>
            <a:chOff x="297712" y="1050202"/>
            <a:chExt cx="8548576" cy="5233639"/>
          </a:xfrm>
        </p:grpSpPr>
        <p:sp>
          <p:nvSpPr>
            <p:cNvPr id="19" name="모서리가 둥근 직사각형 18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1" name="직사각형 10"/>
          <p:cNvSpPr/>
          <p:nvPr/>
        </p:nvSpPr>
        <p:spPr bwMode="auto">
          <a:xfrm>
            <a:off x="506890" y="1653014"/>
            <a:ext cx="8126745" cy="92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ko-KR" altLang="en-US" sz="1500" dirty="0">
              <a:solidFill>
                <a:srgbClr val="000000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13" name="Picture 9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3" y="1751486"/>
            <a:ext cx="314325" cy="355600"/>
          </a:xfrm>
          <a:prstGeom prst="rect">
            <a:avLst/>
          </a:prstGeom>
          <a:noFill/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20408" y="1727408"/>
            <a:ext cx="816049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소각시설이 없고</a:t>
            </a:r>
            <a:r>
              <a:rPr lang="en-US" altLang="ko-KR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폐기물을 일정규모 이상 배출</a:t>
            </a:r>
            <a:r>
              <a:rPr lang="en-US" altLang="ko-KR" sz="1600" dirty="0" smtClean="0">
                <a:solidFill>
                  <a:srgbClr val="002060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en-US" altLang="ko-KR" sz="1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80</a:t>
            </a:r>
            <a:r>
              <a:rPr lang="ko-KR" altLang="en-US" sz="1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톤</a:t>
            </a:r>
            <a:r>
              <a:rPr lang="en-US" altLang="ko-KR" sz="1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1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재활용량 제외</a:t>
            </a:r>
            <a:r>
              <a:rPr lang="en-US" altLang="ko-KR" sz="1600" dirty="0" smtClean="0">
                <a:solidFill>
                  <a:srgbClr val="002060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2000" dirty="0" smtClean="0">
              <a:solidFill>
                <a:srgbClr val="002060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ts val="600"/>
              </a:spcBef>
            </a:pPr>
            <a:r>
              <a:rPr lang="en-US" altLang="ko-KR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하며 고형연료제품 수요처를 확보한 지역에 한하여 지원 검토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97521" y="2761106"/>
            <a:ext cx="8211497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buBlip>
                <a:blip r:embed="rId3"/>
              </a:buBlip>
              <a:defRPr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고형연료화 사업은 매립되던 폐기물을 자원화 하는 것이 목적이므로  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소각시설 없이 매립 시설만 운영하는 지역을 우선 지원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endParaRPr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운영하던 소각시설 폐쇄 후 고형연료화 시설을 설치하고자 할 때에는 소각시설 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성능에 대한 기술진단을 거쳐 폐쇄 결정을 받은 경우로서 지원 조건을 충족할 때 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지원여부 검토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821880" y="5436053"/>
            <a:ext cx="793282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defRPr/>
            </a:pP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 폐기물처리방법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소각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매립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고형연료화 등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은 지방자치단체의 폐기물 처리목적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보유하고 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있는 폐기물처리시설과 연계 처리 가능성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처리시설 설치 예정지의 입지조건 등을 감안하여 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선택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562305" y="885997"/>
            <a:ext cx="4009695" cy="495300"/>
            <a:chOff x="562305" y="885997"/>
            <a:chExt cx="4009695" cy="495300"/>
          </a:xfrm>
        </p:grpSpPr>
        <p:sp>
          <p:nvSpPr>
            <p:cNvPr id="21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22" name="Picture 49" descr="소제목바_3"/>
            <p:cNvPicPr>
              <a:picLocks noChangeAspect="1" noChangeArrowheads="1"/>
            </p:cNvPicPr>
            <p:nvPr/>
          </p:nvPicPr>
          <p:blipFill>
            <a:blip r:embed="rId4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252591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9" descr="소제목바_3"/>
            <p:cNvPicPr>
              <a:picLocks noChangeAspect="1" noChangeArrowheads="1"/>
            </p:cNvPicPr>
            <p:nvPr/>
          </p:nvPicPr>
          <p:blipFill>
            <a:blip r:embed="rId4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3674727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3. 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에너지화 시설 설치지원 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6"/>
          <p:cNvGrpSpPr/>
          <p:nvPr/>
        </p:nvGrpSpPr>
        <p:grpSpPr>
          <a:xfrm>
            <a:off x="297712" y="1050202"/>
            <a:ext cx="8548576" cy="5567881"/>
            <a:chOff x="297712" y="1050202"/>
            <a:chExt cx="8548576" cy="5233639"/>
          </a:xfrm>
        </p:grpSpPr>
        <p:sp>
          <p:nvSpPr>
            <p:cNvPr id="29" name="모서리가 둥근 직사각형 28"/>
            <p:cNvSpPr/>
            <p:nvPr/>
          </p:nvSpPr>
          <p:spPr bwMode="auto">
            <a:xfrm>
              <a:off x="297712" y="1050202"/>
              <a:ext cx="8548576" cy="5233639"/>
            </a:xfrm>
            <a:prstGeom prst="roundRect">
              <a:avLst>
                <a:gd name="adj" fmla="val 5601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378578" y="1144976"/>
              <a:ext cx="8375291" cy="5065151"/>
            </a:xfrm>
            <a:prstGeom prst="roundRect">
              <a:avLst>
                <a:gd name="adj" fmla="val 46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ko-KR" altLang="en-US" sz="1500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837922" y="2016554"/>
            <a:ext cx="7943939" cy="8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buBlip>
                <a:blip r:embed="rId2"/>
              </a:buBlip>
              <a:defRPr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화석연료 대체연료로 사용함에 따라 화석연료 소비감소 및 온실가스 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발생량 감소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전기 생산기준 고형연료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톤당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864kg CO</a:t>
            </a:r>
            <a:r>
              <a:rPr lang="en-US" altLang="ko-KR" sz="1600" baseline="-250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감소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pic>
        <p:nvPicPr>
          <p:cNvPr id="21" name="Picture 9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248" y="1611462"/>
            <a:ext cx="314325" cy="355600"/>
          </a:xfrm>
          <a:prstGeom prst="rect">
            <a:avLst/>
          </a:prstGeom>
          <a:noFill/>
        </p:spPr>
      </p:pic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583362" y="1596437"/>
            <a:ext cx="25581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온실가스 감축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066312" y="2967138"/>
            <a:ext cx="74892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buFontTx/>
              <a:buChar char="-"/>
              <a:defRPr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운영 및 설치 중인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16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전처리시설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400" dirty="0" smtClean="0">
                <a:latin typeface="돋움"/>
                <a:ea typeface="돋움"/>
              </a:rPr>
              <a:t>´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10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기준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에서 생산할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RDF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를 화석연료 대체연료로 사용에 따른 온실가스 </a:t>
            </a: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감축량은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연간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417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천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CO</a:t>
            </a:r>
            <a:r>
              <a:rPr lang="en-US" altLang="ko-KR" sz="1600" baseline="-250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톤 예상</a:t>
            </a:r>
          </a:p>
        </p:txBody>
      </p:sp>
      <p:pic>
        <p:nvPicPr>
          <p:cNvPr id="24" name="Picture 9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248" y="4007281"/>
            <a:ext cx="314325" cy="355600"/>
          </a:xfrm>
          <a:prstGeom prst="rect">
            <a:avLst/>
          </a:prstGeom>
          <a:noFill/>
        </p:spPr>
      </p:pic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83362" y="3992256"/>
            <a:ext cx="3526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0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매립시설 사용기간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828870" y="4428232"/>
            <a:ext cx="78443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 anchor="ctr">
            <a:spAutoFit/>
          </a:bodyPr>
          <a:lstStyle/>
          <a:p>
            <a:pPr marL="180975" indent="-180975">
              <a:lnSpc>
                <a:spcPct val="150000"/>
              </a:lnSpc>
              <a:buBlip>
                <a:blip r:embed="rId2"/>
              </a:buBlip>
              <a:defRPr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소각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(12∼13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배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및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고형연료화시설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(5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배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모두 매립시설 사용기간 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lnSpc>
                <a:spcPct val="150000"/>
              </a:lnSpc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연장 효과 우수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929051" y="5373162"/>
            <a:ext cx="7840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소각과 </a:t>
            </a: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고형연료화시설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비교 시 소각시설이 약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배 연장 효과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다만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원주시와 같이 유기물도 고형연료로 제조하는 경우 소각시설과 동등 이상의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연장효과 있음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562305" y="885997"/>
            <a:ext cx="4009695" cy="495300"/>
            <a:chOff x="562305" y="885997"/>
            <a:chExt cx="4009695" cy="495300"/>
          </a:xfrm>
        </p:grpSpPr>
        <p:sp>
          <p:nvSpPr>
            <p:cNvPr id="18" name="Line 51"/>
            <p:cNvSpPr>
              <a:spLocks noChangeShapeType="1"/>
            </p:cNvSpPr>
            <p:nvPr/>
          </p:nvSpPr>
          <p:spPr bwMode="auto">
            <a:xfrm>
              <a:off x="4264118" y="900285"/>
              <a:ext cx="0" cy="46355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/>
              <a:tailEnd/>
            </a:ln>
            <a:effectLst>
              <a:prstShdw prst="shdw18" dist="17961" dir="13500000">
                <a:srgbClr val="009999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19" name="Picture 49" descr="소제목바_3"/>
            <p:cNvPicPr>
              <a:picLocks noChangeAspect="1" noChangeArrowheads="1"/>
            </p:cNvPicPr>
            <p:nvPr/>
          </p:nvPicPr>
          <p:blipFill>
            <a:blip r:embed="rId4" cstate="print"/>
            <a:srcRect l="7887" r="76543"/>
            <a:stretch>
              <a:fillRect/>
            </a:stretch>
          </p:blipFill>
          <p:spPr bwMode="auto">
            <a:xfrm>
              <a:off x="1729212" y="885997"/>
              <a:ext cx="252591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9" descr="소제목바_3"/>
            <p:cNvPicPr>
              <a:picLocks noChangeAspect="1" noChangeArrowheads="1"/>
            </p:cNvPicPr>
            <p:nvPr/>
          </p:nvPicPr>
          <p:blipFill>
            <a:blip r:embed="rId4" cstate="print"/>
            <a:srcRect r="76543"/>
            <a:stretch>
              <a:fillRect/>
            </a:stretch>
          </p:blipFill>
          <p:spPr bwMode="auto">
            <a:xfrm>
              <a:off x="562305" y="885997"/>
              <a:ext cx="1329886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897273" y="946150"/>
              <a:ext cx="3674727" cy="37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4291" tIns="32146" rIns="64291" bIns="32146">
              <a:spAutoFit/>
            </a:bodyPr>
            <a:lstStyle/>
            <a:p>
              <a:pPr latinLnBrk="0">
                <a:defRPr/>
              </a:pPr>
              <a:r>
                <a:rPr kumimoji="0" lang="en-US" altLang="ko-KR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4. </a:t>
              </a:r>
              <a:r>
                <a:rPr kumimoji="0" lang="ko-KR" altLang="en-US" sz="2000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기대효과</a:t>
              </a:r>
              <a:endParaRPr kumimoji="0" lang="ko-KR" alt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28090</TotalTime>
  <Words>2945</Words>
  <Application>Microsoft Office PowerPoint</Application>
  <PresentationFormat>화면 슬라이드 쇼(4:3)</PresentationFormat>
  <Paragraphs>717</Paragraphs>
  <Slides>39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39</vt:i4>
      </vt:variant>
    </vt:vector>
  </HeadingPairs>
  <TitlesOfParts>
    <vt:vector size="41" baseType="lpstr">
      <vt:lpstr>흐름</vt:lpstr>
      <vt:lpstr>디자인 사용자 지정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</vt:vector>
  </TitlesOfParts>
  <Company>국제정책연구센터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PowerTemplate</dc:title>
  <dc:creator>Envico</dc:creator>
  <cp:lastModifiedBy>Hooah</cp:lastModifiedBy>
  <cp:revision>2013</cp:revision>
  <dcterms:created xsi:type="dcterms:W3CDTF">2006-12-20T01:19:34Z</dcterms:created>
  <dcterms:modified xsi:type="dcterms:W3CDTF">2011-04-28T23:33:09Z</dcterms:modified>
</cp:coreProperties>
</file>